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Lst>
  <p:notesMasterIdLst>
    <p:notesMasterId r:id="rId112"/>
  </p:notesMasterIdLst>
  <p:handoutMasterIdLst>
    <p:handoutMasterId r:id="rId113"/>
  </p:handoutMasterIdLst>
  <p:sldIdLst>
    <p:sldId id="354" r:id="rId6"/>
    <p:sldId id="418" r:id="rId7"/>
    <p:sldId id="420" r:id="rId8"/>
    <p:sldId id="399" r:id="rId9"/>
    <p:sldId id="422" r:id="rId10"/>
    <p:sldId id="423" r:id="rId11"/>
    <p:sldId id="432" r:id="rId12"/>
    <p:sldId id="425" r:id="rId13"/>
    <p:sldId id="426" r:id="rId14"/>
    <p:sldId id="427" r:id="rId15"/>
    <p:sldId id="405" r:id="rId16"/>
    <p:sldId id="428" r:id="rId17"/>
    <p:sldId id="416" r:id="rId18"/>
    <p:sldId id="417" r:id="rId19"/>
    <p:sldId id="402" r:id="rId20"/>
    <p:sldId id="400" r:id="rId21"/>
    <p:sldId id="430" r:id="rId22"/>
    <p:sldId id="431" r:id="rId23"/>
    <p:sldId id="413" r:id="rId24"/>
    <p:sldId id="412" r:id="rId25"/>
    <p:sldId id="429" r:id="rId26"/>
    <p:sldId id="398" r:id="rId27"/>
    <p:sldId id="433" r:id="rId28"/>
    <p:sldId id="434" r:id="rId29"/>
    <p:sldId id="435" r:id="rId30"/>
    <p:sldId id="436" r:id="rId31"/>
    <p:sldId id="445" r:id="rId32"/>
    <p:sldId id="446" r:id="rId33"/>
    <p:sldId id="447" r:id="rId34"/>
    <p:sldId id="448" r:id="rId35"/>
    <p:sldId id="437" r:id="rId36"/>
    <p:sldId id="449" r:id="rId37"/>
    <p:sldId id="438" r:id="rId38"/>
    <p:sldId id="455" r:id="rId39"/>
    <p:sldId id="456" r:id="rId40"/>
    <p:sldId id="401" r:id="rId41"/>
    <p:sldId id="457" r:id="rId42"/>
    <p:sldId id="458" r:id="rId43"/>
    <p:sldId id="419" r:id="rId44"/>
    <p:sldId id="459" r:id="rId45"/>
    <p:sldId id="408" r:id="rId46"/>
    <p:sldId id="421" r:id="rId47"/>
    <p:sldId id="460" r:id="rId48"/>
    <p:sldId id="406" r:id="rId49"/>
    <p:sldId id="461" r:id="rId50"/>
    <p:sldId id="404" r:id="rId51"/>
    <p:sldId id="462" r:id="rId52"/>
    <p:sldId id="463" r:id="rId53"/>
    <p:sldId id="464" r:id="rId54"/>
    <p:sldId id="450" r:id="rId55"/>
    <p:sldId id="439" r:id="rId56"/>
    <p:sldId id="451" r:id="rId57"/>
    <p:sldId id="452" r:id="rId58"/>
    <p:sldId id="440" r:id="rId59"/>
    <p:sldId id="424" r:id="rId60"/>
    <p:sldId id="441" r:id="rId61"/>
    <p:sldId id="442" r:id="rId62"/>
    <p:sldId id="453" r:id="rId63"/>
    <p:sldId id="443" r:id="rId64"/>
    <p:sldId id="454" r:id="rId65"/>
    <p:sldId id="444" r:id="rId66"/>
    <p:sldId id="465" r:id="rId67"/>
    <p:sldId id="466" r:id="rId68"/>
    <p:sldId id="467" r:id="rId69"/>
    <p:sldId id="468" r:id="rId70"/>
    <p:sldId id="469" r:id="rId71"/>
    <p:sldId id="470" r:id="rId72"/>
    <p:sldId id="471" r:id="rId73"/>
    <p:sldId id="472" r:id="rId74"/>
    <p:sldId id="473" r:id="rId75"/>
    <p:sldId id="474" r:id="rId76"/>
    <p:sldId id="415" r:id="rId77"/>
    <p:sldId id="475" r:id="rId78"/>
    <p:sldId id="476" r:id="rId79"/>
    <p:sldId id="477" r:id="rId80"/>
    <p:sldId id="478" r:id="rId81"/>
    <p:sldId id="479" r:id="rId82"/>
    <p:sldId id="480" r:id="rId83"/>
    <p:sldId id="481" r:id="rId84"/>
    <p:sldId id="482" r:id="rId85"/>
    <p:sldId id="483" r:id="rId86"/>
    <p:sldId id="484" r:id="rId87"/>
    <p:sldId id="485" r:id="rId88"/>
    <p:sldId id="486" r:id="rId89"/>
    <p:sldId id="487" r:id="rId90"/>
    <p:sldId id="488" r:id="rId91"/>
    <p:sldId id="489" r:id="rId92"/>
    <p:sldId id="490" r:id="rId93"/>
    <p:sldId id="491" r:id="rId94"/>
    <p:sldId id="492" r:id="rId95"/>
    <p:sldId id="493" r:id="rId96"/>
    <p:sldId id="494" r:id="rId97"/>
    <p:sldId id="495" r:id="rId98"/>
    <p:sldId id="496" r:id="rId99"/>
    <p:sldId id="497" r:id="rId100"/>
    <p:sldId id="498" r:id="rId101"/>
    <p:sldId id="499" r:id="rId102"/>
    <p:sldId id="500" r:id="rId103"/>
    <p:sldId id="501" r:id="rId104"/>
    <p:sldId id="502" r:id="rId105"/>
    <p:sldId id="503" r:id="rId106"/>
    <p:sldId id="414" r:id="rId107"/>
    <p:sldId id="504" r:id="rId108"/>
    <p:sldId id="505" r:id="rId109"/>
    <p:sldId id="506" r:id="rId110"/>
    <p:sldId id="507" r:id="rId11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1" pos="297">
          <p15:clr>
            <a:srgbClr val="A4A3A4"/>
          </p15:clr>
        </p15:guide>
        <p15:guide id="12" pos="2406">
          <p15:clr>
            <a:srgbClr val="A4A3A4"/>
          </p15:clr>
        </p15:guide>
        <p15:guide id="15" orient="horz" pos="24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77" autoAdjust="0"/>
    <p:restoredTop sz="94242" autoAdjust="0"/>
  </p:normalViewPr>
  <p:slideViewPr>
    <p:cSldViewPr snapToGrid="0" snapToObjects="1">
      <p:cViewPr varScale="1">
        <p:scale>
          <a:sx n="63" d="100"/>
          <a:sy n="63" d="100"/>
        </p:scale>
        <p:origin x="1692" y="64"/>
      </p:cViewPr>
      <p:guideLst>
        <p:guide pos="297"/>
        <p:guide pos="2406"/>
        <p:guide orient="horz" pos="2432"/>
      </p:guideLst>
    </p:cSldViewPr>
  </p:slideViewPr>
  <p:outlineViewPr>
    <p:cViewPr>
      <p:scale>
        <a:sx n="33" d="100"/>
        <a:sy n="33" d="100"/>
      </p:scale>
      <p:origin x="0" y="-13680"/>
    </p:cViewPr>
  </p:outlineViewPr>
  <p:notesTextViewPr>
    <p:cViewPr>
      <p:scale>
        <a:sx n="3" d="2"/>
        <a:sy n="3" d="2"/>
      </p:scale>
      <p:origin x="0" y="0"/>
    </p:cViewPr>
  </p:notesTextViewPr>
  <p:sorterViewPr>
    <p:cViewPr>
      <p:scale>
        <a:sx n="100" d="100"/>
        <a:sy n="100" d="100"/>
      </p:scale>
      <p:origin x="0" y="-522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handoutMaster" Target="handoutMasters/handoutMaster1.xml"/><Relationship Id="rId118"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33.v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 Id="rId9" Type="http://schemas.openxmlformats.org/officeDocument/2006/relationships/image" Target="../media/image107.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 Id="rId5" Type="http://schemas.openxmlformats.org/officeDocument/2006/relationships/image" Target="../media/image112.wmf"/><Relationship Id="rId4" Type="http://schemas.openxmlformats.org/officeDocument/2006/relationships/image" Target="../media/image111.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28.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image" Target="../media/image137.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45.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image" Target="../media/image31.wmf"/><Relationship Id="rId1" Type="http://schemas.openxmlformats.org/officeDocument/2006/relationships/image" Target="../media/image30.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pPr/>
              <a:t>1/25/2025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pPr/>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arrow points to superscript 58, sub 28, N </a:t>
            </a:r>
            <a:r>
              <a:rPr lang="en-US" dirty="0" err="1"/>
              <a:t>i</a:t>
            </a:r>
            <a:r>
              <a:rPr lang="en-US" dirty="0"/>
              <a:t> from superscript 1, sub 1, H. Another arrow points from the second element to the first element. Another arrow points from superscript 58, sub 28, N </a:t>
            </a:r>
            <a:r>
              <a:rPr lang="en-US" dirty="0" err="1"/>
              <a:t>i</a:t>
            </a:r>
            <a:r>
              <a:rPr lang="en-US" dirty="0"/>
              <a:t> to superscript 4, sub 2, H e.</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9529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After 1 half-life, 20 milligrams of super 131 sub 53 I yields 10 milligrams super 131 sub 53 I and 10 milligrams of super 131 sub 54 X e.</a:t>
            </a:r>
          </a:p>
          <a:p>
            <a:r>
              <a:rPr lang="en-US" dirty="0"/>
              <a:t>• After 2 half-lives, it yields 5.0 milligrams of super 131 sub 53 I and 15 milligrams of super 131 sub 54 X e.</a:t>
            </a:r>
          </a:p>
          <a:p>
            <a:r>
              <a:rPr lang="en-US" dirty="0"/>
              <a:t>• After 3 half-lives, it yields 2.5 milligrams of super 131 sub 53 I and 17.5 milligrams of super 131 sub 54 X e.</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746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curve falls through 6 points plotted at the top of each bar and labeled with the number of half-lives each represents. By days, the amount of I-131 is as follows. </a:t>
            </a:r>
          </a:p>
          <a:p>
            <a:r>
              <a:rPr lang="en-US" dirty="0"/>
              <a:t>• 0 days, 20 milligrams. </a:t>
            </a:r>
          </a:p>
          <a:p>
            <a:r>
              <a:rPr lang="en-US" dirty="0"/>
              <a:t>• 8 days, 1 half-life, 10 milligrams. </a:t>
            </a:r>
          </a:p>
          <a:p>
            <a:r>
              <a:rPr lang="en-US" dirty="0"/>
              <a:t>• 16 days, 2 half-lives, 5 milligrams. </a:t>
            </a:r>
          </a:p>
          <a:p>
            <a:r>
              <a:rPr lang="en-US" dirty="0"/>
              <a:t>• 24 days, 3 half-lives, 2.5 milligrams. </a:t>
            </a:r>
          </a:p>
          <a:p>
            <a:r>
              <a:rPr lang="en-US" dirty="0"/>
              <a:t>• 32 days, 4 half-lives 1.25 milligrams. </a:t>
            </a:r>
          </a:p>
          <a:p>
            <a:r>
              <a:rPr lang="en-US" dirty="0"/>
              <a:t>• 40 days, 5 half-lives, 0.62 milligrams. </a:t>
            </a:r>
          </a:p>
          <a:p>
            <a:r>
              <a:rPr lang="en-US" dirty="0"/>
              <a:t>All values estimated.</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0018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radioisotope and area treated are </a:t>
            </a:r>
            <a:r>
              <a:rPr lang="en-IN" dirty="0" err="1"/>
              <a:t>labeled</a:t>
            </a:r>
            <a:r>
              <a:rPr lang="en-IN" dirty="0"/>
              <a:t> as follows.</a:t>
            </a:r>
          </a:p>
          <a:p>
            <a:r>
              <a:rPr lang="en-IN" dirty="0"/>
              <a:t>● C s, 131. P d, 103. Prostate.</a:t>
            </a:r>
          </a:p>
          <a:p>
            <a:r>
              <a:rPr lang="en-IN" dirty="0"/>
              <a:t>● C e, 141. G I tract.</a:t>
            </a:r>
          </a:p>
          <a:p>
            <a:r>
              <a:rPr lang="en-IN" dirty="0"/>
              <a:t>● A u, 198. Liver.</a:t>
            </a:r>
          </a:p>
          <a:p>
            <a:r>
              <a:rPr lang="en-IN" dirty="0"/>
              <a:t>● I, 131. Thyroid.</a:t>
            </a:r>
          </a:p>
          <a:p>
            <a:r>
              <a:rPr lang="en-IN" dirty="0"/>
              <a:t>● T c, 99m. Brain, bone.</a:t>
            </a:r>
          </a:p>
          <a:p>
            <a:r>
              <a:rPr lang="en-IN" dirty="0"/>
              <a:t>● S r, 85. Bone.</a:t>
            </a:r>
          </a:p>
          <a:p>
            <a:r>
              <a:rPr lang="en-IN" dirty="0"/>
              <a:t>● I r, 192. Breast.</a:t>
            </a:r>
          </a:p>
          <a:p>
            <a:r>
              <a:rPr lang="en-IN" dirty="0"/>
              <a:t>● P, 32. </a:t>
            </a:r>
            <a:r>
              <a:rPr lang="en-IN" dirty="0" err="1"/>
              <a:t>Leukemia</a:t>
            </a:r>
            <a:r>
              <a:rPr lang="en-IN" dirty="0"/>
              <a:t>.</a:t>
            </a:r>
          </a:p>
          <a:p>
            <a:r>
              <a:rPr lang="en-IN" dirty="0"/>
              <a:t>● G a, 68. Pancreas.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7988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nucleus then splits into a krypton nucleus, a barium nucleus, and 3 neutrons, and produces energy. The reaction equation is written as follows. super 1 sub 0 n + super 235 sub 92 U yields super 236 sub 92 U, which yields super 91 sub 36 K r + super 142 sub 56 B a + 3 super 1 sub 0 n + energy.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7916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nucleus then splits into a krypton nucleus, a barium nucleus, and 3 neutrons, and produces energy. The reaction equation is written as follows. super 1 sub 0 n + super 235 sub 92 U yields super 236 sub 92 U, which yields super 91 sub 36 K r + super 142 sub 56 B a + 3 super 1 sub 0 n + energy.</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0032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 91 sub 36 K r and super 142 sub 56 B a. 3 neutrons. Energy. Each newly formed neutron goes on to bombard another super 235 sub 92 U thus producing three additional fission reactions, and the process continues.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6630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pipe carries a heat exchange medium, such as liquid sodium, which surrounds an electromagnet. The electromagnet surrounds hot gas magnetically compressed, called plasma. Input and output pipes in the concrete transfer contents to and from a steam generator. The fusion reaction begins with H 3 and H 2. These are heated and compressed to form an H e 4 nucleus, a neutron, and energy. The nuclear reaction is as follows.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22309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nuclear fuel is inside the reactor and the activity of the radioisotope is maintained with control rods. Heat is generated in the reactor, which heats the water in the steam generator to produce steam. The steam moves a steam turbine, which powers an electrical generator. Excess steam is condensed and returned to the water tank to be reheated.</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9789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Radioisotopes emit radiation and energy from the nucleus as alpha, beta, positron and gamma radiation as shown in nuclear equations.</a:t>
            </a:r>
          </a:p>
          <a:p>
            <a:r>
              <a:rPr lang="en-US" dirty="0"/>
              <a:t>● Radioisotopes are measured by their activity, which is measured in the Becquerel or Curie. They are also measured by their biological effect, in two ways. The first is as absorbed radiation using units rad or Gray. The second is as exposure, which is measured in units of rem or Sievert.</a:t>
            </a:r>
          </a:p>
          <a:p>
            <a:r>
              <a:rPr lang="en-US" dirty="0"/>
              <a:t>● Radioisotopes decay by one half in one half life. Radioisotopes are used in nuclear medicine and in the processes of fission and fusion.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255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3265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left of the symbol are the superscript 14 and the subscript 6. Each part is labeled as follows.</a:t>
            </a:r>
          </a:p>
          <a:p>
            <a:r>
              <a:rPr lang="en-US" dirty="0"/>
              <a:t>● C, symbol of element. </a:t>
            </a:r>
          </a:p>
          <a:p>
            <a:r>
              <a:rPr lang="en-US" dirty="0"/>
              <a:t>● 14, mass number, or number of protons and neutrons.</a:t>
            </a:r>
          </a:p>
          <a:p>
            <a:r>
              <a:rPr lang="en-US" dirty="0"/>
              <a:t>● 6, atomic number, or number of protons.</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3889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858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8494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superscript 237, sub 93, N p, and P u, and superscript 241, sub 95, A m. An arrow points from superscript 241, sub 95 A m to superscript 237, sub 93, N p. Another arrow points from superscript 241, sub 95, A m to superscript 4, sub 2, H e.</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4477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a new nucleus forms as stable nitrogen-14. As a reaction, superscript 14, sub 6, C yields superscript 14, sub 7, N plus superscript 0, sub minus 1, e. The radioactive carbon has 8 neutrons and 6 protons. The new nucleus nitrogen has 7 neutrons and 7 protons. The beta particle has 0 neutrons, 0 protons, and a 1 minus charge.</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8067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arrow points from the first element to the beta particle, superscript 0, sub minus 1, e. Another arrow points from the first element to the second.</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346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Radiation source Radiation New nucleus</a:t>
            </a:r>
          </a:p>
          <a:p>
            <a:r>
              <a:rPr lang="en-IN" dirty="0"/>
              <a:t>Alpha emitter Super 4 sub 2 H e  New element. Mass number, minus 4. Atomic number minus 2.</a:t>
            </a:r>
          </a:p>
          <a:p>
            <a:r>
              <a:rPr lang="en-IN" dirty="0"/>
              <a:t>Beta emitter Super 0 sub negative 1 e New element. Mass number, same. Atomic number plus 1.</a:t>
            </a:r>
          </a:p>
          <a:p>
            <a:r>
              <a:rPr lang="en-IN" dirty="0"/>
              <a:t>Positron emitter Super 0 sub + 1 e New element. Mass number, same. Atomic number minus 1.</a:t>
            </a:r>
          </a:p>
          <a:p>
            <a:r>
              <a:rPr lang="en-IN" dirty="0"/>
              <a:t>Gamma emitter Super 0 sub 0 gamma Stable nucleus of same element. Mass number, same. Atomic number same.</a:t>
            </a:r>
          </a:p>
          <a:p>
            <a:r>
              <a:rPr lang="en-IN" dirty="0"/>
              <a:t>	</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buSzPct val="25000"/>
                <a:buNone/>
              </a:p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0434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53230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2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302397" y="1554620"/>
            <a:ext cx="3730239" cy="21151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316978" y="1875686"/>
            <a:ext cx="3730239" cy="2055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314450" y="2198503"/>
            <a:ext cx="3732767" cy="1912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314450" y="2475295"/>
            <a:ext cx="3732767" cy="21320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308747" y="2817880"/>
            <a:ext cx="3730239" cy="20906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724491" y="1585350"/>
            <a:ext cx="3730239" cy="300665"/>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721315" y="2014138"/>
            <a:ext cx="3733414" cy="28812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733151" y="2396416"/>
            <a:ext cx="3730239" cy="26088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724490" y="2784021"/>
            <a:ext cx="3730239" cy="268995"/>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731564" y="3195822"/>
            <a:ext cx="3733414" cy="3139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288496" y="3172118"/>
            <a:ext cx="3733414" cy="20670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731564" y="3613977"/>
            <a:ext cx="3733800" cy="21945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289697" y="3592909"/>
            <a:ext cx="3729038" cy="21103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289697" y="3977818"/>
            <a:ext cx="3729038" cy="22617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289697" y="4380434"/>
            <a:ext cx="3732213" cy="30384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296046" y="4862208"/>
            <a:ext cx="3732213" cy="28288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735125" y="3983296"/>
            <a:ext cx="3733800" cy="27556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735125" y="4388146"/>
            <a:ext cx="3733800" cy="2430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735125" y="4734989"/>
            <a:ext cx="3733800" cy="261121"/>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735125" y="5099883"/>
            <a:ext cx="3733800" cy="26421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34"/>
          </p:nvPr>
        </p:nvSpPr>
        <p:spPr>
          <a:xfrm>
            <a:off x="302397" y="5309021"/>
            <a:ext cx="3719513" cy="2635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35"/>
          </p:nvPr>
        </p:nvSpPr>
        <p:spPr>
          <a:xfrm>
            <a:off x="305572" y="5752922"/>
            <a:ext cx="3813175" cy="3143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4" name="Content Placeholder 23"/>
          <p:cNvSpPr>
            <a:spLocks noGrp="1"/>
          </p:cNvSpPr>
          <p:nvPr>
            <p:ph sz="quarter" idx="36"/>
          </p:nvPr>
        </p:nvSpPr>
        <p:spPr>
          <a:xfrm>
            <a:off x="4731950" y="5505124"/>
            <a:ext cx="3813175" cy="187033"/>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8" name="Content Placeholder 27"/>
          <p:cNvSpPr>
            <a:spLocks noGrp="1"/>
          </p:cNvSpPr>
          <p:nvPr>
            <p:ph sz="quarter" idx="37"/>
          </p:nvPr>
        </p:nvSpPr>
        <p:spPr>
          <a:xfrm>
            <a:off x="4742248" y="5809672"/>
            <a:ext cx="3813175" cy="24222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81128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12153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5685B2BB-B480-4E72-9013-FBA05AE5C8A1}"/>
              </a:ext>
            </a:extLst>
          </p:cNvPr>
          <p:cNvPicPr>
            <a:picLocks noChangeAspect="1"/>
          </p:cNvPicPr>
          <p:nvPr userDrawn="1"/>
        </p:nvPicPr>
        <p:blipFill>
          <a:blip r:embed="rId18"/>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89" r:id="rId10"/>
    <p:sldLayoutId id="2147483690" r:id="rId11"/>
    <p:sldLayoutId id="2147483681" r:id="rId12"/>
    <p:sldLayoutId id="2147483671" r:id="rId13"/>
    <p:sldLayoutId id="214748368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pPr marL="0" marR="0" lvl="0" indent="0" algn="r" rtl="0">
                <a:spcBef>
                  <a:spcPts val="0"/>
                </a:spcBef>
                <a:buSzPct val="25000"/>
                <a:buNone/>
              </a:p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xml"/><Relationship Id="rId1" Type="http://schemas.openxmlformats.org/officeDocument/2006/relationships/vmlDrawing" Target="../drawings/vmlDrawing5.vml"/><Relationship Id="rId6" Type="http://schemas.openxmlformats.org/officeDocument/2006/relationships/image" Target="../media/image28.wmf"/><Relationship Id="rId5" Type="http://schemas.openxmlformats.org/officeDocument/2006/relationships/oleObject" Target="../embeddings/oleObject23.bin"/><Relationship Id="rId4" Type="http://schemas.openxmlformats.org/officeDocument/2006/relationships/image" Target="../media/image27.wmf"/></Relationships>
</file>

<file path=ppt/slides/_rels/slide10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Layout" Target="../slideLayouts/slideLayout3.xml"/><Relationship Id="rId1" Type="http://schemas.openxmlformats.org/officeDocument/2006/relationships/vmlDrawing" Target="../drawings/vmlDrawing46.vml"/><Relationship Id="rId4" Type="http://schemas.openxmlformats.org/officeDocument/2006/relationships/image" Target="../media/image145.wmf"/></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3.xml"/><Relationship Id="rId1" Type="http://schemas.openxmlformats.org/officeDocument/2006/relationships/vmlDrawing" Target="../drawings/vmlDrawing47.vml"/><Relationship Id="rId4" Type="http://schemas.openxmlformats.org/officeDocument/2006/relationships/image" Target="../media/image146.wmf"/></Relationships>
</file>

<file path=ppt/slides/_rels/slide1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3.xml"/><Relationship Id="rId1" Type="http://schemas.openxmlformats.org/officeDocument/2006/relationships/vmlDrawing" Target="../drawings/vmlDrawing6.vml"/><Relationship Id="rId4" Type="http://schemas.openxmlformats.org/officeDocument/2006/relationships/image" Target="../media/image29.wmf"/></Relationships>
</file>

<file path=ppt/slides/_rels/slide12.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30.bin"/><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34.wmf"/><Relationship Id="rId2" Type="http://schemas.openxmlformats.org/officeDocument/2006/relationships/slideLayout" Target="../slideLayouts/slideLayout3.xml"/><Relationship Id="rId16" Type="http://schemas.openxmlformats.org/officeDocument/2006/relationships/image" Target="../media/image36.wmf"/><Relationship Id="rId1" Type="http://schemas.openxmlformats.org/officeDocument/2006/relationships/vmlDrawing" Target="../drawings/vmlDrawing7.vml"/><Relationship Id="rId6" Type="http://schemas.openxmlformats.org/officeDocument/2006/relationships/image" Target="../media/image31.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33.wmf"/><Relationship Id="rId4" Type="http://schemas.openxmlformats.org/officeDocument/2006/relationships/image" Target="../media/image30.wmf"/><Relationship Id="rId9" Type="http://schemas.openxmlformats.org/officeDocument/2006/relationships/oleObject" Target="../embeddings/oleObject28.bin"/><Relationship Id="rId14" Type="http://schemas.openxmlformats.org/officeDocument/2006/relationships/image" Target="../media/image35.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0.xml"/><Relationship Id="rId1" Type="http://schemas.openxmlformats.org/officeDocument/2006/relationships/vmlDrawing" Target="../drawings/vmlDrawing8.vml"/><Relationship Id="rId4" Type="http://schemas.openxmlformats.org/officeDocument/2006/relationships/image" Target="../media/image37.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image" Target="../media/image41.wmf"/><Relationship Id="rId5" Type="http://schemas.openxmlformats.org/officeDocument/2006/relationships/oleObject" Target="../embeddings/oleObject34.bin"/><Relationship Id="rId4" Type="http://schemas.openxmlformats.org/officeDocument/2006/relationships/image" Target="../media/image40.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3.xml"/><Relationship Id="rId1" Type="http://schemas.openxmlformats.org/officeDocument/2006/relationships/vmlDrawing" Target="../drawings/vmlDrawing10.vml"/><Relationship Id="rId4" Type="http://schemas.openxmlformats.org/officeDocument/2006/relationships/image" Target="../media/image44.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image" Target="../media/image48.png"/><Relationship Id="rId7" Type="http://schemas.openxmlformats.org/officeDocument/2006/relationships/image" Target="../media/image46.wmf"/><Relationship Id="rId2" Type="http://schemas.openxmlformats.org/officeDocument/2006/relationships/slideLayout" Target="../slideLayouts/slideLayout3.xml"/><Relationship Id="rId1" Type="http://schemas.openxmlformats.org/officeDocument/2006/relationships/vmlDrawing" Target="../drawings/vmlDrawing11.vml"/><Relationship Id="rId6" Type="http://schemas.openxmlformats.org/officeDocument/2006/relationships/oleObject" Target="../embeddings/oleObject38.bin"/><Relationship Id="rId5" Type="http://schemas.openxmlformats.org/officeDocument/2006/relationships/image" Target="../media/image45.wmf"/><Relationship Id="rId4" Type="http://schemas.openxmlformats.org/officeDocument/2006/relationships/oleObject" Target="../embeddings/oleObject37.bin"/><Relationship Id="rId9" Type="http://schemas.openxmlformats.org/officeDocument/2006/relationships/image" Target="../media/image47.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mlDrawing" Target="../drawings/vmlDrawing12.vml"/><Relationship Id="rId6" Type="http://schemas.openxmlformats.org/officeDocument/2006/relationships/image" Target="../media/image50.png"/><Relationship Id="rId5" Type="http://schemas.openxmlformats.org/officeDocument/2006/relationships/image" Target="../media/image49.wmf"/><Relationship Id="rId4" Type="http://schemas.openxmlformats.org/officeDocument/2006/relationships/oleObject" Target="../embeddings/oleObject40.bin"/></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5.xml"/><Relationship Id="rId1" Type="http://schemas.openxmlformats.org/officeDocument/2006/relationships/vmlDrawing" Target="../drawings/vmlDrawing13.vml"/><Relationship Id="rId4" Type="http://schemas.openxmlformats.org/officeDocument/2006/relationships/image" Target="../media/image52.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5.xml"/><Relationship Id="rId1" Type="http://schemas.openxmlformats.org/officeDocument/2006/relationships/vmlDrawing" Target="../drawings/vmlDrawing14.vml"/><Relationship Id="rId6" Type="http://schemas.openxmlformats.org/officeDocument/2006/relationships/image" Target="../media/image54.wmf"/><Relationship Id="rId5" Type="http://schemas.openxmlformats.org/officeDocument/2006/relationships/oleObject" Target="../embeddings/oleObject43.bin"/><Relationship Id="rId4" Type="http://schemas.openxmlformats.org/officeDocument/2006/relationships/image" Target="../media/image53.wmf"/></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6.xml"/><Relationship Id="rId7" Type="http://schemas.openxmlformats.org/officeDocument/2006/relationships/image" Target="../media/image56.wmf"/><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oleObject" Target="../embeddings/oleObject45.bin"/><Relationship Id="rId5" Type="http://schemas.openxmlformats.org/officeDocument/2006/relationships/image" Target="../media/image55.wmf"/><Relationship Id="rId4" Type="http://schemas.openxmlformats.org/officeDocument/2006/relationships/oleObject" Target="../embeddings/oleObject44.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16.vml"/><Relationship Id="rId6" Type="http://schemas.openxmlformats.org/officeDocument/2006/relationships/image" Target="../media/image59.png"/><Relationship Id="rId5" Type="http://schemas.openxmlformats.org/officeDocument/2006/relationships/image" Target="../media/image58.wmf"/><Relationship Id="rId4" Type="http://schemas.openxmlformats.org/officeDocument/2006/relationships/oleObject" Target="../embeddings/oleObject46.bin"/></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5.xml"/><Relationship Id="rId1" Type="http://schemas.openxmlformats.org/officeDocument/2006/relationships/vmlDrawing" Target="../drawings/vmlDrawing17.vml"/><Relationship Id="rId4" Type="http://schemas.openxmlformats.org/officeDocument/2006/relationships/image" Target="../media/image61.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5.xml"/><Relationship Id="rId1" Type="http://schemas.openxmlformats.org/officeDocument/2006/relationships/vmlDrawing" Target="../drawings/vmlDrawing18.vml"/><Relationship Id="rId6" Type="http://schemas.openxmlformats.org/officeDocument/2006/relationships/image" Target="../media/image63.wmf"/><Relationship Id="rId5" Type="http://schemas.openxmlformats.org/officeDocument/2006/relationships/oleObject" Target="../embeddings/oleObject49.bin"/><Relationship Id="rId4" Type="http://schemas.openxmlformats.org/officeDocument/2006/relationships/image" Target="../media/image62.wmf"/></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8.xml"/><Relationship Id="rId7" Type="http://schemas.openxmlformats.org/officeDocument/2006/relationships/image" Target="../media/image65.wmf"/><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oleObject" Target="../embeddings/oleObject51.bin"/><Relationship Id="rId5" Type="http://schemas.openxmlformats.org/officeDocument/2006/relationships/image" Target="../media/image64.wmf"/><Relationship Id="rId4" Type="http://schemas.openxmlformats.org/officeDocument/2006/relationships/oleObject" Target="../embeddings/oleObject50.bin"/></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5.xml"/><Relationship Id="rId1" Type="http://schemas.openxmlformats.org/officeDocument/2006/relationships/vmlDrawing" Target="../drawings/vmlDrawing20.vml"/><Relationship Id="rId4" Type="http://schemas.openxmlformats.org/officeDocument/2006/relationships/image" Target="../media/image69.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3.xml"/><Relationship Id="rId1" Type="http://schemas.openxmlformats.org/officeDocument/2006/relationships/vmlDrawing" Target="../drawings/vmlDrawing21.vml"/><Relationship Id="rId4" Type="http://schemas.openxmlformats.org/officeDocument/2006/relationships/image" Target="../media/image70.wmf"/></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5.xml"/><Relationship Id="rId1" Type="http://schemas.openxmlformats.org/officeDocument/2006/relationships/vmlDrawing" Target="../drawings/vmlDrawing22.vml"/><Relationship Id="rId6" Type="http://schemas.openxmlformats.org/officeDocument/2006/relationships/image" Target="../media/image73.wmf"/><Relationship Id="rId5" Type="http://schemas.openxmlformats.org/officeDocument/2006/relationships/oleObject" Target="../embeddings/oleObject55.bin"/><Relationship Id="rId4" Type="http://schemas.openxmlformats.org/officeDocument/2006/relationships/image" Target="../media/image72.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4.xml"/><Relationship Id="rId1" Type="http://schemas.openxmlformats.org/officeDocument/2006/relationships/vmlDrawing" Target="../drawings/vmlDrawing23.vml"/><Relationship Id="rId4" Type="http://schemas.openxmlformats.org/officeDocument/2006/relationships/image" Target="../media/image74.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oleObject" Target="../embeddings/oleObject57.bin"/><Relationship Id="rId7" Type="http://schemas.openxmlformats.org/officeDocument/2006/relationships/oleObject" Target="../embeddings/oleObject59.bin"/><Relationship Id="rId2" Type="http://schemas.openxmlformats.org/officeDocument/2006/relationships/slideLayout" Target="../slideLayouts/slideLayout6.xml"/><Relationship Id="rId1" Type="http://schemas.openxmlformats.org/officeDocument/2006/relationships/vmlDrawing" Target="../drawings/vmlDrawing24.vml"/><Relationship Id="rId6" Type="http://schemas.openxmlformats.org/officeDocument/2006/relationships/image" Target="../media/image76.wmf"/><Relationship Id="rId5" Type="http://schemas.openxmlformats.org/officeDocument/2006/relationships/oleObject" Target="../embeddings/oleObject58.bin"/><Relationship Id="rId4" Type="http://schemas.openxmlformats.org/officeDocument/2006/relationships/image" Target="../media/image75.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5.xml"/><Relationship Id="rId1" Type="http://schemas.openxmlformats.org/officeDocument/2006/relationships/vmlDrawing" Target="../drawings/vmlDrawing25.vml"/><Relationship Id="rId4" Type="http://schemas.openxmlformats.org/officeDocument/2006/relationships/image" Target="../media/image79.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5.xml"/><Relationship Id="rId1" Type="http://schemas.openxmlformats.org/officeDocument/2006/relationships/vmlDrawing" Target="../drawings/vmlDrawing26.vml"/><Relationship Id="rId6" Type="http://schemas.openxmlformats.org/officeDocument/2006/relationships/image" Target="../media/image81.wmf"/><Relationship Id="rId5" Type="http://schemas.openxmlformats.org/officeDocument/2006/relationships/oleObject" Target="../embeddings/oleObject62.bin"/><Relationship Id="rId4" Type="http://schemas.openxmlformats.org/officeDocument/2006/relationships/image" Target="../media/image80.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5.xml"/><Relationship Id="rId1" Type="http://schemas.openxmlformats.org/officeDocument/2006/relationships/vmlDrawing" Target="../drawings/vmlDrawing27.vml"/><Relationship Id="rId6" Type="http://schemas.openxmlformats.org/officeDocument/2006/relationships/image" Target="../media/image83.wmf"/><Relationship Id="rId5" Type="http://schemas.openxmlformats.org/officeDocument/2006/relationships/oleObject" Target="../embeddings/oleObject64.bin"/><Relationship Id="rId4" Type="http://schemas.openxmlformats.org/officeDocument/2006/relationships/image" Target="../media/image82.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3.xml"/><Relationship Id="rId1" Type="http://schemas.openxmlformats.org/officeDocument/2006/relationships/vmlDrawing" Target="../drawings/vmlDrawing28.vml"/><Relationship Id="rId5" Type="http://schemas.openxmlformats.org/officeDocument/2006/relationships/image" Target="../media/image85.png"/><Relationship Id="rId4" Type="http://schemas.openxmlformats.org/officeDocument/2006/relationships/image" Target="../media/image84.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87.wmf"/><Relationship Id="rId5" Type="http://schemas.openxmlformats.org/officeDocument/2006/relationships/oleObject" Target="../embeddings/oleObject67.bin"/><Relationship Id="rId4" Type="http://schemas.openxmlformats.org/officeDocument/2006/relationships/image" Target="../media/image86.wmf"/></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5.xml"/><Relationship Id="rId1" Type="http://schemas.openxmlformats.org/officeDocument/2006/relationships/vmlDrawing" Target="../drawings/vmlDrawing30.vml"/><Relationship Id="rId4" Type="http://schemas.openxmlformats.org/officeDocument/2006/relationships/image" Target="../media/image90.wmf"/></Relationships>
</file>

<file path=ppt/slides/_rels/slide6.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oleObject" Target="../embeddings/oleObject6.bin"/><Relationship Id="rId18" Type="http://schemas.openxmlformats.org/officeDocument/2006/relationships/image" Target="../media/image13.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0.wmf"/><Relationship Id="rId17" Type="http://schemas.openxmlformats.org/officeDocument/2006/relationships/oleObject" Target="../embeddings/oleObject8.bin"/><Relationship Id="rId2" Type="http://schemas.openxmlformats.org/officeDocument/2006/relationships/slideLayout" Target="../slideLayouts/slideLayout9.xml"/><Relationship Id="rId16" Type="http://schemas.openxmlformats.org/officeDocument/2006/relationships/image" Target="../media/image12.wmf"/><Relationship Id="rId1" Type="http://schemas.openxmlformats.org/officeDocument/2006/relationships/vmlDrawing" Target="../drawings/vmlDrawing1.vml"/><Relationship Id="rId6" Type="http://schemas.openxmlformats.org/officeDocument/2006/relationships/image" Target="../media/image7.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4.bin"/><Relationship Id="rId14" Type="http://schemas.openxmlformats.org/officeDocument/2006/relationships/image" Target="../media/image11.wmf"/></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Layout" Target="../slideLayouts/slideLayout5.xml"/><Relationship Id="rId1" Type="http://schemas.openxmlformats.org/officeDocument/2006/relationships/vmlDrawing" Target="../drawings/vmlDrawing31.vml"/><Relationship Id="rId6" Type="http://schemas.openxmlformats.org/officeDocument/2006/relationships/image" Target="../media/image92.wmf"/><Relationship Id="rId5" Type="http://schemas.openxmlformats.org/officeDocument/2006/relationships/oleObject" Target="../embeddings/oleObject70.bin"/><Relationship Id="rId4" Type="http://schemas.openxmlformats.org/officeDocument/2006/relationships/image" Target="../media/image91.wmf"/></Relationships>
</file>

<file path=ppt/slides/_rels/slide6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10.xml"/><Relationship Id="rId7" Type="http://schemas.openxmlformats.org/officeDocument/2006/relationships/image" Target="../media/image94.wmf"/><Relationship Id="rId2" Type="http://schemas.openxmlformats.org/officeDocument/2006/relationships/slideLayout" Target="../slideLayouts/slideLayout6.xml"/><Relationship Id="rId1" Type="http://schemas.openxmlformats.org/officeDocument/2006/relationships/vmlDrawing" Target="../drawings/vmlDrawing32.vml"/><Relationship Id="rId6" Type="http://schemas.openxmlformats.org/officeDocument/2006/relationships/oleObject" Target="../embeddings/oleObject72.bin"/><Relationship Id="rId5" Type="http://schemas.openxmlformats.org/officeDocument/2006/relationships/image" Target="../media/image93.wmf"/><Relationship Id="rId4" Type="http://schemas.openxmlformats.org/officeDocument/2006/relationships/oleObject" Target="../embeddings/oleObject71.bin"/></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101.wmf"/><Relationship Id="rId13" Type="http://schemas.openxmlformats.org/officeDocument/2006/relationships/oleObject" Target="../embeddings/oleObject78.bin"/><Relationship Id="rId18" Type="http://schemas.openxmlformats.org/officeDocument/2006/relationships/image" Target="../media/image106.wmf"/><Relationship Id="rId3" Type="http://schemas.openxmlformats.org/officeDocument/2006/relationships/oleObject" Target="../embeddings/oleObject73.bin"/><Relationship Id="rId7" Type="http://schemas.openxmlformats.org/officeDocument/2006/relationships/oleObject" Target="../embeddings/oleObject75.bin"/><Relationship Id="rId12" Type="http://schemas.openxmlformats.org/officeDocument/2006/relationships/image" Target="../media/image103.wmf"/><Relationship Id="rId17" Type="http://schemas.openxmlformats.org/officeDocument/2006/relationships/oleObject" Target="../embeddings/oleObject80.bin"/><Relationship Id="rId2" Type="http://schemas.openxmlformats.org/officeDocument/2006/relationships/slideLayout" Target="../slideLayouts/slideLayout3.xml"/><Relationship Id="rId16" Type="http://schemas.openxmlformats.org/officeDocument/2006/relationships/image" Target="../media/image105.wmf"/><Relationship Id="rId20" Type="http://schemas.openxmlformats.org/officeDocument/2006/relationships/image" Target="../media/image107.wmf"/><Relationship Id="rId1" Type="http://schemas.openxmlformats.org/officeDocument/2006/relationships/vmlDrawing" Target="../drawings/vmlDrawing33.vml"/><Relationship Id="rId6" Type="http://schemas.openxmlformats.org/officeDocument/2006/relationships/image" Target="../media/image100.wmf"/><Relationship Id="rId11" Type="http://schemas.openxmlformats.org/officeDocument/2006/relationships/oleObject" Target="../embeddings/oleObject77.bin"/><Relationship Id="rId5" Type="http://schemas.openxmlformats.org/officeDocument/2006/relationships/oleObject" Target="../embeddings/oleObject74.bin"/><Relationship Id="rId15" Type="http://schemas.openxmlformats.org/officeDocument/2006/relationships/oleObject" Target="../embeddings/oleObject79.bin"/><Relationship Id="rId10" Type="http://schemas.openxmlformats.org/officeDocument/2006/relationships/image" Target="../media/image102.wmf"/><Relationship Id="rId19" Type="http://schemas.openxmlformats.org/officeDocument/2006/relationships/oleObject" Target="../embeddings/oleObject81.bin"/><Relationship Id="rId4" Type="http://schemas.openxmlformats.org/officeDocument/2006/relationships/image" Target="../media/image99.wmf"/><Relationship Id="rId9" Type="http://schemas.openxmlformats.org/officeDocument/2006/relationships/oleObject" Target="../embeddings/oleObject76.bin"/><Relationship Id="rId14" Type="http://schemas.openxmlformats.org/officeDocument/2006/relationships/image" Target="../media/image104.wmf"/></Relationships>
</file>

<file path=ppt/slides/_rels/slide66.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82.bin"/><Relationship Id="rId7" Type="http://schemas.openxmlformats.org/officeDocument/2006/relationships/oleObject" Target="../embeddings/oleObject84.bin"/><Relationship Id="rId12" Type="http://schemas.openxmlformats.org/officeDocument/2006/relationships/image" Target="../media/image112.wmf"/><Relationship Id="rId2" Type="http://schemas.openxmlformats.org/officeDocument/2006/relationships/slideLayout" Target="../slideLayouts/slideLayout3.xml"/><Relationship Id="rId1" Type="http://schemas.openxmlformats.org/officeDocument/2006/relationships/vmlDrawing" Target="../drawings/vmlDrawing34.vml"/><Relationship Id="rId6" Type="http://schemas.openxmlformats.org/officeDocument/2006/relationships/image" Target="../media/image109.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111.wmf"/><Relationship Id="rId4" Type="http://schemas.openxmlformats.org/officeDocument/2006/relationships/image" Target="../media/image108.wmf"/><Relationship Id="rId9" Type="http://schemas.openxmlformats.org/officeDocument/2006/relationships/oleObject" Target="../embeddings/oleObject85.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14.bin"/><Relationship Id="rId18" Type="http://schemas.openxmlformats.org/officeDocument/2006/relationships/image" Target="../media/image21.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18.wmf"/><Relationship Id="rId17" Type="http://schemas.openxmlformats.org/officeDocument/2006/relationships/oleObject" Target="../embeddings/oleObject16.bin"/><Relationship Id="rId2" Type="http://schemas.openxmlformats.org/officeDocument/2006/relationships/slideLayout" Target="../slideLayouts/slideLayout9.xml"/><Relationship Id="rId16" Type="http://schemas.openxmlformats.org/officeDocument/2006/relationships/image" Target="../media/image20.wmf"/><Relationship Id="rId1" Type="http://schemas.openxmlformats.org/officeDocument/2006/relationships/vmlDrawing" Target="../drawings/vmlDrawing2.vml"/><Relationship Id="rId6" Type="http://schemas.openxmlformats.org/officeDocument/2006/relationships/image" Target="../media/image15.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oleObject" Target="../embeddings/oleObject15.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12.bin"/><Relationship Id="rId14" Type="http://schemas.openxmlformats.org/officeDocument/2006/relationships/image" Target="../media/image19.w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3.xml"/><Relationship Id="rId1" Type="http://schemas.openxmlformats.org/officeDocument/2006/relationships/vmlDrawing" Target="../drawings/vmlDrawing35.vml"/><Relationship Id="rId4" Type="http://schemas.openxmlformats.org/officeDocument/2006/relationships/image" Target="../media/image115.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3.xml"/><Relationship Id="rId1" Type="http://schemas.openxmlformats.org/officeDocument/2006/relationships/vmlDrawing" Target="../drawings/vmlDrawing36.vml"/><Relationship Id="rId6" Type="http://schemas.openxmlformats.org/officeDocument/2006/relationships/image" Target="../media/image117.wmf"/><Relationship Id="rId5" Type="http://schemas.openxmlformats.org/officeDocument/2006/relationships/oleObject" Target="../embeddings/oleObject89.bin"/><Relationship Id="rId4" Type="http://schemas.openxmlformats.org/officeDocument/2006/relationships/image" Target="../media/image116.w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3.xml"/><Relationship Id="rId1" Type="http://schemas.openxmlformats.org/officeDocument/2006/relationships/vmlDrawing" Target="../drawings/vmlDrawing37.vml"/><Relationship Id="rId4" Type="http://schemas.openxmlformats.org/officeDocument/2006/relationships/image" Target="../media/image119.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3.xml"/><Relationship Id="rId1" Type="http://schemas.openxmlformats.org/officeDocument/2006/relationships/vmlDrawing" Target="../drawings/vmlDrawing38.vml"/><Relationship Id="rId6" Type="http://schemas.openxmlformats.org/officeDocument/2006/relationships/image" Target="../media/image121.wmf"/><Relationship Id="rId5" Type="http://schemas.openxmlformats.org/officeDocument/2006/relationships/oleObject" Target="../embeddings/oleObject92.bin"/><Relationship Id="rId4" Type="http://schemas.openxmlformats.org/officeDocument/2006/relationships/image" Target="../media/image120.wmf"/></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5.xml"/><Relationship Id="rId1" Type="http://schemas.openxmlformats.org/officeDocument/2006/relationships/vmlDrawing" Target="../drawings/vmlDrawing39.vml"/><Relationship Id="rId4" Type="http://schemas.openxmlformats.org/officeDocument/2006/relationships/image" Target="../media/image123.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5.xml"/><Relationship Id="rId1" Type="http://schemas.openxmlformats.org/officeDocument/2006/relationships/vmlDrawing" Target="../drawings/vmlDrawing40.vml"/><Relationship Id="rId6" Type="http://schemas.openxmlformats.org/officeDocument/2006/relationships/image" Target="../media/image125.wmf"/><Relationship Id="rId5" Type="http://schemas.openxmlformats.org/officeDocument/2006/relationships/oleObject" Target="../embeddings/oleObject95.bin"/><Relationship Id="rId4" Type="http://schemas.openxmlformats.org/officeDocument/2006/relationships/image" Target="../media/image124.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23.wmf"/><Relationship Id="rId5" Type="http://schemas.openxmlformats.org/officeDocument/2006/relationships/oleObject" Target="../embeddings/oleObject18.bin"/><Relationship Id="rId4" Type="http://schemas.openxmlformats.org/officeDocument/2006/relationships/image" Target="../media/image22.wmf"/></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6.xml"/><Relationship Id="rId1" Type="http://schemas.openxmlformats.org/officeDocument/2006/relationships/vmlDrawing" Target="../drawings/vmlDrawing41.vml"/><Relationship Id="rId4" Type="http://schemas.openxmlformats.org/officeDocument/2006/relationships/image" Target="../media/image127.w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8.xml"/><Relationship Id="rId1" Type="http://schemas.openxmlformats.org/officeDocument/2006/relationships/vmlDrawing" Target="../drawings/vmlDrawing42.vml"/><Relationship Id="rId4" Type="http://schemas.openxmlformats.org/officeDocument/2006/relationships/image" Target="../media/image128.w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Layout" Target="../slideLayouts/slideLayout5.xml"/><Relationship Id="rId1" Type="http://schemas.openxmlformats.org/officeDocument/2006/relationships/vmlDrawing" Target="../drawings/vmlDrawing43.vml"/><Relationship Id="rId4" Type="http://schemas.openxmlformats.org/officeDocument/2006/relationships/image" Target="../media/image132.wmf"/></Relationships>
</file>

<file path=ppt/slides/_rels/slide9.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9.xml"/><Relationship Id="rId1" Type="http://schemas.openxmlformats.org/officeDocument/2006/relationships/vmlDrawing" Target="../drawings/vmlDrawing4.vml"/><Relationship Id="rId6" Type="http://schemas.openxmlformats.org/officeDocument/2006/relationships/image" Target="../media/image25.wmf"/><Relationship Id="rId5" Type="http://schemas.openxmlformats.org/officeDocument/2006/relationships/oleObject" Target="../embeddings/oleObject20.bin"/><Relationship Id="rId4" Type="http://schemas.openxmlformats.org/officeDocument/2006/relationships/image" Target="../media/image24.wmf"/></Relationships>
</file>

<file path=ppt/slides/_rels/slide9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3.xml"/><Relationship Id="rId1" Type="http://schemas.openxmlformats.org/officeDocument/2006/relationships/vmlDrawing" Target="../drawings/vmlDrawing44.vml"/><Relationship Id="rId6" Type="http://schemas.openxmlformats.org/officeDocument/2006/relationships/image" Target="../media/image138.wmf"/><Relationship Id="rId5" Type="http://schemas.openxmlformats.org/officeDocument/2006/relationships/oleObject" Target="../embeddings/oleObject100.bin"/><Relationship Id="rId4" Type="http://schemas.openxmlformats.org/officeDocument/2006/relationships/image" Target="../media/image137.wmf"/></Relationships>
</file>

<file path=ppt/slides/_rels/slide9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5.xml"/><Relationship Id="rId1" Type="http://schemas.openxmlformats.org/officeDocument/2006/relationships/vmlDrawing" Target="../drawings/vmlDrawing45.vml"/><Relationship Id="rId5" Type="http://schemas.openxmlformats.org/officeDocument/2006/relationships/image" Target="../media/image141.png"/><Relationship Id="rId4" Type="http://schemas.openxmlformats.org/officeDocument/2006/relationships/image" Target="../media/image140.wmf"/></Relationships>
</file>

<file path=ppt/slides/_rels/slide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5</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Nuclear Chemistry</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9" name="Picture Placeholder 21" descr="Pearson Logo">
            <a:extLst>
              <a:ext uri="{FF2B5EF4-FFF2-40B4-BE49-F238E27FC236}">
                <a16:creationId xmlns:a16="http://schemas.microsoft.com/office/drawing/2014/main" id="{2A986791-5743-4500-AC3B-7267F4ED2145}"/>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Positrons</a:t>
            </a:r>
          </a:p>
        </p:txBody>
      </p:sp>
      <p:sp>
        <p:nvSpPr>
          <p:cNvPr id="4" name="Content Placeholder 3"/>
          <p:cNvSpPr>
            <a:spLocks noGrp="1"/>
          </p:cNvSpPr>
          <p:nvPr>
            <p:ph sz="quarter" idx="14"/>
          </p:nvPr>
        </p:nvSpPr>
        <p:spPr>
          <a:xfrm>
            <a:off x="457200" y="1555200"/>
            <a:ext cx="1647825" cy="436500"/>
          </a:xfrm>
        </p:spPr>
        <p:txBody>
          <a:bodyPr/>
          <a:lstStyle/>
          <a:p>
            <a:pPr marL="432" indent="0">
              <a:buNone/>
            </a:pPr>
            <a:r>
              <a:rPr lang="en-US" sz="2400" dirty="0"/>
              <a:t>A </a:t>
            </a:r>
            <a:r>
              <a:rPr lang="en-US" sz="2400" b="1" dirty="0"/>
              <a:t>positron</a:t>
            </a:r>
          </a:p>
        </p:txBody>
      </p:sp>
      <p:graphicFrame>
        <p:nvGraphicFramePr>
          <p:cNvPr id="17" name="Object 16" descr="beta super plus"/>
          <p:cNvGraphicFramePr>
            <a:graphicFrameLocks noChangeAspect="1"/>
          </p:cNvGraphicFramePr>
          <p:nvPr>
            <p:extLst>
              <p:ext uri="{D42A27DB-BD31-4B8C-83A1-F6EECF244321}">
                <p14:modId xmlns:p14="http://schemas.microsoft.com/office/powerpoint/2010/main" val="3195424232"/>
              </p:ext>
            </p:extLst>
          </p:nvPr>
        </p:nvGraphicFramePr>
        <p:xfrm>
          <a:off x="2216150" y="1544638"/>
          <a:ext cx="584200" cy="393700"/>
        </p:xfrm>
        <a:graphic>
          <a:graphicData uri="http://schemas.openxmlformats.org/presentationml/2006/ole">
            <mc:AlternateContent xmlns:mc="http://schemas.openxmlformats.org/markup-compatibility/2006">
              <mc:Choice xmlns:v="urn:schemas-microsoft-com:vml" Requires="v">
                <p:oleObj spid="_x0000_s5130" name="Equation" r:id="rId3" imgW="583920" imgH="393480" progId="Equation.DSMT4">
                  <p:embed/>
                </p:oleObj>
              </mc:Choice>
              <mc:Fallback>
                <p:oleObj name="Equation" r:id="rId3" imgW="583920" imgH="393480" progId="Equation.DSMT4">
                  <p:embed/>
                  <p:pic>
                    <p:nvPicPr>
                      <p:cNvPr id="0" name=""/>
                      <p:cNvPicPr/>
                      <p:nvPr/>
                    </p:nvPicPr>
                    <p:blipFill>
                      <a:blip r:embed="rId4"/>
                      <a:stretch>
                        <a:fillRect/>
                      </a:stretch>
                    </p:blipFill>
                    <p:spPr>
                      <a:xfrm>
                        <a:off x="2216150" y="1544638"/>
                        <a:ext cx="584200" cy="393700"/>
                      </a:xfrm>
                      <a:prstGeom prst="rect">
                        <a:avLst/>
                      </a:prstGeom>
                    </p:spPr>
                  </p:pic>
                </p:oleObj>
              </mc:Fallback>
            </mc:AlternateContent>
          </a:graphicData>
        </a:graphic>
      </p:graphicFrame>
      <p:sp>
        <p:nvSpPr>
          <p:cNvPr id="5" name="Content Placeholder 4"/>
          <p:cNvSpPr>
            <a:spLocks noGrp="1"/>
          </p:cNvSpPr>
          <p:nvPr>
            <p:ph sz="quarter" idx="15"/>
          </p:nvPr>
        </p:nvSpPr>
        <p:spPr>
          <a:xfrm>
            <a:off x="459728" y="2147762"/>
            <a:ext cx="8398522" cy="1332037"/>
          </a:xfrm>
        </p:spPr>
        <p:txBody>
          <a:bodyPr/>
          <a:lstStyle/>
          <a:p>
            <a:r>
              <a:rPr lang="en-US" sz="2400" dirty="0"/>
              <a:t>has a mass number of 0 and a charge of 1+</a:t>
            </a:r>
          </a:p>
          <a:p>
            <a:r>
              <a:rPr lang="en-US" sz="2400" dirty="0"/>
              <a:t>forms in an unstable nucleus when a proton changes into a neutron and a positron</a:t>
            </a:r>
          </a:p>
        </p:txBody>
      </p:sp>
      <p:graphicFrame>
        <p:nvGraphicFramePr>
          <p:cNvPr id="30" name="Object 29" descr="Positron. Superscript 0 sub plus 1 e, or beta plus."/>
          <p:cNvGraphicFramePr>
            <a:graphicFrameLocks noChangeAspect="1"/>
          </p:cNvGraphicFramePr>
          <p:nvPr>
            <p:extLst>
              <p:ext uri="{D42A27DB-BD31-4B8C-83A1-F6EECF244321}">
                <p14:modId xmlns:p14="http://schemas.microsoft.com/office/powerpoint/2010/main" val="1855414009"/>
              </p:ext>
            </p:extLst>
          </p:nvPr>
        </p:nvGraphicFramePr>
        <p:xfrm>
          <a:off x="3213100" y="3888778"/>
          <a:ext cx="2717800" cy="419100"/>
        </p:xfrm>
        <a:graphic>
          <a:graphicData uri="http://schemas.openxmlformats.org/presentationml/2006/ole">
            <mc:AlternateContent xmlns:mc="http://schemas.openxmlformats.org/markup-compatibility/2006">
              <mc:Choice xmlns:v="urn:schemas-microsoft-com:vml" Requires="v">
                <p:oleObj spid="_x0000_s5131" name="Equation" r:id="rId5" imgW="2717640" imgH="419040" progId="Equation.DSMT4">
                  <p:embed/>
                </p:oleObj>
              </mc:Choice>
              <mc:Fallback>
                <p:oleObj name="Equation" r:id="rId5" imgW="2717640" imgH="419040" progId="Equation.DSMT4">
                  <p:embed/>
                  <p:pic>
                    <p:nvPicPr>
                      <p:cNvPr id="0" name=""/>
                      <p:cNvPicPr/>
                      <p:nvPr/>
                    </p:nvPicPr>
                    <p:blipFill>
                      <a:blip r:embed="rId6"/>
                      <a:stretch>
                        <a:fillRect/>
                      </a:stretch>
                    </p:blipFill>
                    <p:spPr>
                      <a:xfrm>
                        <a:off x="3213100" y="3888778"/>
                        <a:ext cx="2717800" cy="419100"/>
                      </a:xfrm>
                      <a:prstGeom prst="rect">
                        <a:avLst/>
                      </a:prstGeom>
                    </p:spPr>
                  </p:pic>
                </p:oleObj>
              </mc:Fallback>
            </mc:AlternateContent>
          </a:graphicData>
        </a:graphic>
      </p:graphicFrame>
    </p:spTree>
    <p:extLst>
      <p:ext uri="{BB962C8B-B14F-4D97-AF65-F5344CB8AC3E}">
        <p14:creationId xmlns:p14="http://schemas.microsoft.com/office/powerpoint/2010/main" val="5723396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Environment</a:t>
            </a:r>
            <a:br>
              <a:rPr lang="en-US" sz="3400" dirty="0"/>
            </a:br>
            <a:r>
              <a:rPr lang="en-US" sz="3400" dirty="0"/>
              <a:t>Nuclear Power Plants </a:t>
            </a:r>
            <a:r>
              <a:rPr lang="en-US" sz="2000" b="0" dirty="0"/>
              <a:t>(1 of 2)</a:t>
            </a:r>
          </a:p>
        </p:txBody>
      </p:sp>
      <p:sp>
        <p:nvSpPr>
          <p:cNvPr id="4" name="Content Placeholder 3"/>
          <p:cNvSpPr>
            <a:spLocks noGrp="1"/>
          </p:cNvSpPr>
          <p:nvPr>
            <p:ph sz="quarter" idx="14"/>
          </p:nvPr>
        </p:nvSpPr>
        <p:spPr>
          <a:xfrm>
            <a:off x="457200" y="1517158"/>
            <a:ext cx="4330700" cy="4820142"/>
          </a:xfrm>
        </p:spPr>
        <p:txBody>
          <a:bodyPr/>
          <a:lstStyle/>
          <a:p>
            <a:pPr marL="432" indent="0">
              <a:buNone/>
            </a:pPr>
            <a:r>
              <a:rPr lang="en-US" sz="2200" dirty="0"/>
              <a:t>In </a:t>
            </a:r>
            <a:r>
              <a:rPr lang="en-US" sz="2200" b="1" dirty="0"/>
              <a:t>nuclear power plants</a:t>
            </a:r>
            <a:r>
              <a:rPr lang="en-US" sz="2200" dirty="0"/>
              <a:t>,</a:t>
            </a:r>
          </a:p>
          <a:p>
            <a:r>
              <a:rPr lang="en-US" sz="2200" dirty="0"/>
              <a:t>fission is used to produce energy</a:t>
            </a:r>
          </a:p>
          <a:p>
            <a:r>
              <a:rPr lang="en-US" sz="2200" dirty="0"/>
              <a:t>the quantity of U-235 is held below its critical mass</a:t>
            </a:r>
          </a:p>
          <a:p>
            <a:r>
              <a:rPr lang="en-US" sz="2200" dirty="0"/>
              <a:t>control rods in the reactor absorb neutrons to slow the fission process</a:t>
            </a:r>
          </a:p>
          <a:p>
            <a:r>
              <a:rPr lang="en-US" sz="2200" dirty="0"/>
              <a:t>the heat produced in the fission process is used to make steam that drives a generator and produces electricity</a:t>
            </a:r>
          </a:p>
        </p:txBody>
      </p:sp>
      <p:pic>
        <p:nvPicPr>
          <p:cNvPr id="7" name="Content Placeholder 6" descr="A nuclear power plant."/>
          <p:cNvPicPr>
            <a:picLocks noGrp="1" noChangeAspect="1"/>
          </p:cNvPicPr>
          <p:nvPr>
            <p:ph sz="quarter" idx="15"/>
          </p:nvPr>
        </p:nvPicPr>
        <p:blipFill>
          <a:blip r:embed="rId2"/>
          <a:stretch>
            <a:fillRect/>
          </a:stretch>
        </p:blipFill>
        <p:spPr>
          <a:xfrm>
            <a:off x="4993628" y="1517158"/>
            <a:ext cx="3695700" cy="2490455"/>
          </a:xfrm>
          <a:prstGeom prst="rect">
            <a:avLst/>
          </a:prstGeom>
        </p:spPr>
      </p:pic>
      <p:sp>
        <p:nvSpPr>
          <p:cNvPr id="3" name="Content Placeholder 2"/>
          <p:cNvSpPr>
            <a:spLocks noGrp="1"/>
          </p:cNvSpPr>
          <p:nvPr>
            <p:ph sz="quarter" idx="16"/>
          </p:nvPr>
        </p:nvSpPr>
        <p:spPr>
          <a:xfrm>
            <a:off x="4993628" y="4212121"/>
            <a:ext cx="3695700" cy="1071079"/>
          </a:xfrm>
        </p:spPr>
        <p:txBody>
          <a:bodyPr/>
          <a:lstStyle/>
          <a:p>
            <a:pPr marL="432" indent="0">
              <a:buNone/>
            </a:pPr>
            <a:r>
              <a:rPr lang="en-US" sz="2200" dirty="0"/>
              <a:t>Nuclear power plants supply about 20% of electricity in the United States.</a:t>
            </a:r>
          </a:p>
        </p:txBody>
      </p:sp>
    </p:spTree>
    <p:extLst>
      <p:ext uri="{BB962C8B-B14F-4D97-AF65-F5344CB8AC3E}">
        <p14:creationId xmlns:p14="http://schemas.microsoft.com/office/powerpoint/2010/main" val="14478440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Environment</a:t>
            </a:r>
            <a:br>
              <a:rPr lang="en-US" sz="3400" dirty="0"/>
            </a:br>
            <a:r>
              <a:rPr lang="en-US" sz="3400" dirty="0"/>
              <a:t>Nuclear Power Plants </a:t>
            </a:r>
            <a:r>
              <a:rPr lang="en-US" sz="2000" b="0" dirty="0"/>
              <a:t>(2 of 2)</a:t>
            </a:r>
          </a:p>
        </p:txBody>
      </p:sp>
      <p:pic>
        <p:nvPicPr>
          <p:cNvPr id="5" name="Content Placeholder 4" descr="A large containment shell encloses the nuclear reactor and steam generator. For long description in Notes pane, press F6."/>
          <p:cNvPicPr>
            <a:picLocks noGrp="1" noChangeAspect="1"/>
          </p:cNvPicPr>
          <p:nvPr>
            <p:ph sz="quarter" idx="13"/>
          </p:nvPr>
        </p:nvPicPr>
        <p:blipFill>
          <a:blip r:embed="rId3"/>
          <a:stretch>
            <a:fillRect/>
          </a:stretch>
        </p:blipFill>
        <p:spPr>
          <a:xfrm>
            <a:off x="1755921" y="1555750"/>
            <a:ext cx="5632157" cy="3752850"/>
          </a:xfrm>
          <a:prstGeom prst="rect">
            <a:avLst/>
          </a:prstGeom>
        </p:spPr>
      </p:pic>
      <p:sp>
        <p:nvSpPr>
          <p:cNvPr id="4" name="Content Placeholder 3"/>
          <p:cNvSpPr>
            <a:spLocks noGrp="1"/>
          </p:cNvSpPr>
          <p:nvPr>
            <p:ph sz="quarter" idx="14"/>
          </p:nvPr>
        </p:nvSpPr>
        <p:spPr>
          <a:xfrm>
            <a:off x="457200" y="5678700"/>
            <a:ext cx="8229600" cy="455400"/>
          </a:xfrm>
        </p:spPr>
        <p:txBody>
          <a:bodyPr/>
          <a:lstStyle/>
          <a:p>
            <a:pPr marL="432" indent="0">
              <a:buNone/>
            </a:pPr>
            <a:r>
              <a:rPr lang="en-US" sz="2400" dirty="0"/>
              <a:t>Heat from nuclear fission is used to generate electricity.</a:t>
            </a:r>
          </a:p>
        </p:txBody>
      </p:sp>
    </p:spTree>
    <p:extLst>
      <p:ext uri="{BB962C8B-B14F-4D97-AF65-F5344CB8AC3E}">
        <p14:creationId xmlns:p14="http://schemas.microsoft.com/office/powerpoint/2010/main" val="25409196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Learning Check 1</a:t>
            </a:r>
            <a:endParaRPr lang="en-US" dirty="0"/>
          </a:p>
        </p:txBody>
      </p:sp>
      <p:sp>
        <p:nvSpPr>
          <p:cNvPr id="4" name="Content Placeholder 3"/>
          <p:cNvSpPr>
            <a:spLocks noGrp="1"/>
          </p:cNvSpPr>
          <p:nvPr>
            <p:ph sz="quarter" idx="14"/>
          </p:nvPr>
        </p:nvSpPr>
        <p:spPr>
          <a:xfrm>
            <a:off x="451205" y="1553737"/>
            <a:ext cx="8238124" cy="760149"/>
          </a:xfrm>
        </p:spPr>
        <p:txBody>
          <a:bodyPr/>
          <a:lstStyle/>
          <a:p>
            <a:pPr marL="0" indent="0">
              <a:buNone/>
            </a:pPr>
            <a:r>
              <a:rPr lang="en-US" sz="2400" dirty="0">
                <a:cs typeface="Times New Roman" panose="02020603050405020304" pitchFamily="18" charset="0"/>
              </a:rPr>
              <a:t>For each of the following, indicate whether it describes nuclear fission or nuclear fusion:</a:t>
            </a:r>
          </a:p>
        </p:txBody>
      </p:sp>
      <p:sp>
        <p:nvSpPr>
          <p:cNvPr id="5" name="Content Placeholder 4"/>
          <p:cNvSpPr>
            <a:spLocks noGrp="1"/>
          </p:cNvSpPr>
          <p:nvPr>
            <p:ph sz="quarter" idx="15"/>
          </p:nvPr>
        </p:nvSpPr>
        <p:spPr>
          <a:xfrm>
            <a:off x="451204" y="2529120"/>
            <a:ext cx="8250446" cy="391061"/>
          </a:xfrm>
        </p:spPr>
        <p:txBody>
          <a:bodyPr/>
          <a:lstStyle/>
          <a:p>
            <a:pPr marL="0" indent="0">
              <a:buNone/>
            </a:pPr>
            <a:r>
              <a:rPr lang="en-US" sz="2400" b="1" dirty="0">
                <a:solidFill>
                  <a:schemeClr val="tx2"/>
                </a:solidFill>
                <a:cs typeface="Times New Roman" panose="02020603050405020304" pitchFamily="18" charset="0"/>
              </a:rPr>
              <a:t>A.</a:t>
            </a:r>
            <a:r>
              <a:rPr lang="en-US" sz="2400" dirty="0">
                <a:solidFill>
                  <a:schemeClr val="tx2"/>
                </a:solidFill>
                <a:cs typeface="Times New Roman" panose="02020603050405020304" pitchFamily="18" charset="0"/>
              </a:rPr>
              <a:t> </a:t>
            </a:r>
            <a:r>
              <a:rPr lang="en-US" sz="2400" dirty="0">
                <a:cs typeface="Times New Roman" panose="02020603050405020304" pitchFamily="18" charset="0"/>
              </a:rPr>
              <a:t>A nucleus splits.</a:t>
            </a:r>
            <a:endParaRPr lang="en-US" sz="2400" dirty="0"/>
          </a:p>
        </p:txBody>
      </p:sp>
      <p:sp>
        <p:nvSpPr>
          <p:cNvPr id="6" name="Content Placeholder 5"/>
          <p:cNvSpPr>
            <a:spLocks noGrp="1"/>
          </p:cNvSpPr>
          <p:nvPr>
            <p:ph sz="quarter" idx="16"/>
          </p:nvPr>
        </p:nvSpPr>
        <p:spPr>
          <a:xfrm>
            <a:off x="457200" y="3034029"/>
            <a:ext cx="8232128" cy="431708"/>
          </a:xfrm>
        </p:spPr>
        <p:txBody>
          <a:bodyPr/>
          <a:lstStyle/>
          <a:p>
            <a:pPr marL="0" indent="0">
              <a:buNone/>
            </a:pPr>
            <a:r>
              <a:rPr lang="en-US" sz="2400" b="1" dirty="0">
                <a:solidFill>
                  <a:schemeClr val="tx2"/>
                </a:solidFill>
                <a:cs typeface="Times New Roman" panose="02020603050405020304" pitchFamily="18" charset="0"/>
              </a:rPr>
              <a:t>B. </a:t>
            </a:r>
            <a:r>
              <a:rPr lang="en-US" sz="2400" dirty="0">
                <a:cs typeface="Times New Roman" panose="02020603050405020304" pitchFamily="18" charset="0"/>
              </a:rPr>
              <a:t>Large amounts of energy are released.</a:t>
            </a:r>
            <a:endParaRPr lang="en-US" sz="2400" b="1" dirty="0">
              <a:cs typeface="Times New Roman" panose="02020603050405020304" pitchFamily="18" charset="0"/>
            </a:endParaRPr>
          </a:p>
        </p:txBody>
      </p:sp>
      <p:sp>
        <p:nvSpPr>
          <p:cNvPr id="7" name="Content Placeholder 6"/>
          <p:cNvSpPr>
            <a:spLocks noGrp="1"/>
          </p:cNvSpPr>
          <p:nvPr>
            <p:ph sz="quarter" idx="17"/>
          </p:nvPr>
        </p:nvSpPr>
        <p:spPr>
          <a:xfrm>
            <a:off x="456546" y="3588666"/>
            <a:ext cx="8232128" cy="431708"/>
          </a:xfrm>
        </p:spPr>
        <p:txBody>
          <a:bodyPr/>
          <a:lstStyle/>
          <a:p>
            <a:pPr marL="0" indent="0">
              <a:buNone/>
            </a:pPr>
            <a:r>
              <a:rPr lang="en-US" sz="2400" b="1" dirty="0">
                <a:solidFill>
                  <a:schemeClr val="tx2"/>
                </a:solidFill>
                <a:cs typeface="Times New Roman" panose="02020603050405020304" pitchFamily="18" charset="0"/>
              </a:rPr>
              <a:t>C. </a:t>
            </a:r>
            <a:r>
              <a:rPr lang="en-US" sz="2400" dirty="0">
                <a:cs typeface="Times New Roman" panose="02020603050405020304" pitchFamily="18" charset="0"/>
              </a:rPr>
              <a:t>Small nuclei form larger nuclei.</a:t>
            </a:r>
          </a:p>
        </p:txBody>
      </p:sp>
      <p:sp>
        <p:nvSpPr>
          <p:cNvPr id="8" name="Content Placeholder 7"/>
          <p:cNvSpPr>
            <a:spLocks noGrp="1"/>
          </p:cNvSpPr>
          <p:nvPr>
            <p:ph sz="quarter" idx="18"/>
          </p:nvPr>
        </p:nvSpPr>
        <p:spPr>
          <a:xfrm>
            <a:off x="451614" y="4128436"/>
            <a:ext cx="8232128" cy="491606"/>
          </a:xfrm>
        </p:spPr>
        <p:txBody>
          <a:bodyPr/>
          <a:lstStyle/>
          <a:p>
            <a:pPr marL="0" indent="0">
              <a:buNone/>
            </a:pPr>
            <a:r>
              <a:rPr lang="en-US" sz="2400" b="1" dirty="0">
                <a:solidFill>
                  <a:schemeClr val="tx2"/>
                </a:solidFill>
                <a:cs typeface="Times New Roman" panose="02020603050405020304" pitchFamily="18" charset="0"/>
              </a:rPr>
              <a:t>D. </a:t>
            </a:r>
            <a:r>
              <a:rPr lang="en-US" sz="2400" dirty="0">
                <a:cs typeface="Times New Roman" panose="02020603050405020304" pitchFamily="18" charset="0"/>
              </a:rPr>
              <a:t>Hydrogen nuclei react.</a:t>
            </a:r>
          </a:p>
        </p:txBody>
      </p:sp>
      <p:sp>
        <p:nvSpPr>
          <p:cNvPr id="9" name="Content Placeholder 8"/>
          <p:cNvSpPr>
            <a:spLocks noGrp="1"/>
          </p:cNvSpPr>
          <p:nvPr>
            <p:ph sz="quarter" idx="19"/>
          </p:nvPr>
        </p:nvSpPr>
        <p:spPr>
          <a:xfrm>
            <a:off x="451204" y="4683488"/>
            <a:ext cx="8234655" cy="446718"/>
          </a:xfrm>
        </p:spPr>
        <p:txBody>
          <a:bodyPr/>
          <a:lstStyle/>
          <a:p>
            <a:pPr marL="0" indent="0">
              <a:buNone/>
            </a:pPr>
            <a:r>
              <a:rPr lang="en-US" sz="2400" b="1" dirty="0">
                <a:solidFill>
                  <a:schemeClr val="tx2"/>
                </a:solidFill>
                <a:latin typeface="+mn-lt"/>
                <a:cs typeface="Times New Roman" panose="02020603050405020304" pitchFamily="18" charset="0"/>
              </a:rPr>
              <a:t>E. </a:t>
            </a:r>
            <a:r>
              <a:rPr lang="en-US" sz="2400" dirty="0">
                <a:latin typeface="+mn-lt"/>
                <a:cs typeface="Times New Roman" panose="02020603050405020304" pitchFamily="18" charset="0"/>
              </a:rPr>
              <a:t>Several neutrons are released.</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Solution 1</a:t>
            </a:r>
            <a:endParaRPr lang="en-US" dirty="0"/>
          </a:p>
        </p:txBody>
      </p:sp>
      <p:sp>
        <p:nvSpPr>
          <p:cNvPr id="14" name="Content Placeholder 13"/>
          <p:cNvSpPr>
            <a:spLocks noGrp="1"/>
          </p:cNvSpPr>
          <p:nvPr>
            <p:ph sz="quarter" idx="14"/>
          </p:nvPr>
        </p:nvSpPr>
        <p:spPr>
          <a:xfrm>
            <a:off x="450000" y="1555200"/>
            <a:ext cx="8229600" cy="759102"/>
          </a:xfrm>
        </p:spPr>
        <p:txBody>
          <a:bodyPr/>
          <a:lstStyle/>
          <a:p>
            <a:pPr marL="0" indent="0">
              <a:buNone/>
            </a:pPr>
            <a:r>
              <a:rPr lang="en-US" sz="2400" dirty="0">
                <a:cs typeface="Times New Roman" panose="02020603050405020304" pitchFamily="18" charset="0"/>
              </a:rPr>
              <a:t>For each of the following, indicate whether it describes nuclear fission or nuclear fusion:</a:t>
            </a:r>
          </a:p>
        </p:txBody>
      </p:sp>
      <p:sp>
        <p:nvSpPr>
          <p:cNvPr id="15" name="Content Placeholder 14"/>
          <p:cNvSpPr>
            <a:spLocks noGrp="1"/>
          </p:cNvSpPr>
          <p:nvPr>
            <p:ph sz="quarter" idx="15"/>
          </p:nvPr>
        </p:nvSpPr>
        <p:spPr>
          <a:xfrm>
            <a:off x="450000" y="2530063"/>
            <a:ext cx="5562600" cy="426566"/>
          </a:xfrm>
        </p:spPr>
        <p:txBody>
          <a:bodyPr/>
          <a:lstStyle/>
          <a:p>
            <a:pPr>
              <a:buNone/>
            </a:pPr>
            <a:r>
              <a:rPr lang="en-US" sz="2400" b="1" dirty="0">
                <a:solidFill>
                  <a:schemeClr val="tx2"/>
                </a:solidFill>
                <a:cs typeface="Times New Roman" panose="02020603050405020304" pitchFamily="18" charset="0"/>
              </a:rPr>
              <a:t>A. </a:t>
            </a:r>
            <a:r>
              <a:rPr lang="en-US" sz="2400" dirty="0">
                <a:cs typeface="Times New Roman" panose="02020603050405020304" pitchFamily="18" charset="0"/>
              </a:rPr>
              <a:t>A nucleus splits.</a:t>
            </a:r>
            <a:endParaRPr lang="en-US" sz="2400" dirty="0"/>
          </a:p>
        </p:txBody>
      </p:sp>
      <p:sp>
        <p:nvSpPr>
          <p:cNvPr id="16" name="Content Placeholder 15"/>
          <p:cNvSpPr>
            <a:spLocks noGrp="1"/>
          </p:cNvSpPr>
          <p:nvPr>
            <p:ph sz="quarter" idx="16"/>
          </p:nvPr>
        </p:nvSpPr>
        <p:spPr>
          <a:xfrm>
            <a:off x="6305083" y="2588080"/>
            <a:ext cx="1173480" cy="418120"/>
          </a:xfrm>
        </p:spPr>
        <p:txBody>
          <a:bodyPr/>
          <a:lstStyle/>
          <a:p>
            <a:pPr marL="0" indent="0">
              <a:buNone/>
            </a:pPr>
            <a:r>
              <a:rPr lang="en-US" sz="2400" b="1" dirty="0">
                <a:cs typeface="Times New Roman" panose="02020603050405020304" pitchFamily="18" charset="0"/>
              </a:rPr>
              <a:t>fission</a:t>
            </a:r>
            <a:endParaRPr lang="en-US" sz="2400" dirty="0"/>
          </a:p>
        </p:txBody>
      </p:sp>
      <p:sp>
        <p:nvSpPr>
          <p:cNvPr id="17" name="Content Placeholder 16"/>
          <p:cNvSpPr>
            <a:spLocks noGrp="1"/>
          </p:cNvSpPr>
          <p:nvPr>
            <p:ph sz="quarter" idx="17"/>
          </p:nvPr>
        </p:nvSpPr>
        <p:spPr>
          <a:xfrm>
            <a:off x="457200" y="3034800"/>
            <a:ext cx="5733294" cy="418120"/>
          </a:xfrm>
        </p:spPr>
        <p:txBody>
          <a:bodyPr/>
          <a:lstStyle/>
          <a:p>
            <a:pPr marL="0" indent="0">
              <a:buNone/>
            </a:pPr>
            <a:r>
              <a:rPr lang="en-US" sz="2400" b="1" dirty="0">
                <a:solidFill>
                  <a:schemeClr val="tx2"/>
                </a:solidFill>
                <a:cs typeface="Times New Roman" panose="02020603050405020304" pitchFamily="18" charset="0"/>
              </a:rPr>
              <a:t>B. </a:t>
            </a:r>
            <a:r>
              <a:rPr lang="en-US" sz="2400" dirty="0">
                <a:cs typeface="Times New Roman" panose="02020603050405020304" pitchFamily="18" charset="0"/>
              </a:rPr>
              <a:t>Large amounts of energy are released.</a:t>
            </a:r>
            <a:endParaRPr lang="en-US" sz="2400" dirty="0"/>
          </a:p>
        </p:txBody>
      </p:sp>
      <p:sp>
        <p:nvSpPr>
          <p:cNvPr id="18" name="Content Placeholder 17"/>
          <p:cNvSpPr>
            <a:spLocks noGrp="1"/>
          </p:cNvSpPr>
          <p:nvPr>
            <p:ph sz="quarter" idx="18"/>
          </p:nvPr>
        </p:nvSpPr>
        <p:spPr>
          <a:xfrm>
            <a:off x="6298625" y="3026971"/>
            <a:ext cx="2762248" cy="422811"/>
          </a:xfrm>
        </p:spPr>
        <p:txBody>
          <a:bodyPr/>
          <a:lstStyle/>
          <a:p>
            <a:pPr marL="0" indent="0">
              <a:buNone/>
            </a:pPr>
            <a:r>
              <a:rPr lang="en-US" sz="2400" b="1" dirty="0">
                <a:cs typeface="Times New Roman" panose="02020603050405020304" pitchFamily="18" charset="0"/>
              </a:rPr>
              <a:t>fission and fusion</a:t>
            </a:r>
          </a:p>
        </p:txBody>
      </p:sp>
      <p:sp>
        <p:nvSpPr>
          <p:cNvPr id="19" name="Content Placeholder 18"/>
          <p:cNvSpPr>
            <a:spLocks noGrp="1"/>
          </p:cNvSpPr>
          <p:nvPr>
            <p:ph sz="quarter" idx="19"/>
          </p:nvPr>
        </p:nvSpPr>
        <p:spPr>
          <a:xfrm>
            <a:off x="457200" y="3573960"/>
            <a:ext cx="4804757" cy="407022"/>
          </a:xfrm>
        </p:spPr>
        <p:txBody>
          <a:bodyPr/>
          <a:lstStyle/>
          <a:p>
            <a:pPr marL="0" indent="0">
              <a:buNone/>
            </a:pPr>
            <a:r>
              <a:rPr lang="en-US" sz="2400" b="1" dirty="0">
                <a:solidFill>
                  <a:schemeClr val="tx2"/>
                </a:solidFill>
                <a:cs typeface="Times New Roman" panose="02020603050405020304" pitchFamily="18" charset="0"/>
              </a:rPr>
              <a:t>C. </a:t>
            </a:r>
            <a:r>
              <a:rPr lang="en-US" sz="2400" dirty="0">
                <a:cs typeface="Times New Roman" panose="02020603050405020304" pitchFamily="18" charset="0"/>
              </a:rPr>
              <a:t>Small nuclei form larger nuclei.</a:t>
            </a:r>
            <a:endParaRPr lang="en-US" sz="2400" b="1" dirty="0">
              <a:cs typeface="Times New Roman" panose="02020603050405020304" pitchFamily="18" charset="0"/>
            </a:endParaRPr>
          </a:p>
        </p:txBody>
      </p:sp>
      <p:sp>
        <p:nvSpPr>
          <p:cNvPr id="20" name="Content Placeholder 19"/>
          <p:cNvSpPr>
            <a:spLocks noGrp="1"/>
          </p:cNvSpPr>
          <p:nvPr>
            <p:ph sz="quarter" idx="20"/>
          </p:nvPr>
        </p:nvSpPr>
        <p:spPr>
          <a:xfrm>
            <a:off x="6205774" y="3588332"/>
            <a:ext cx="1552771" cy="415631"/>
          </a:xfrm>
        </p:spPr>
        <p:txBody>
          <a:bodyPr/>
          <a:lstStyle/>
          <a:p>
            <a:pPr>
              <a:buNone/>
            </a:pPr>
            <a:r>
              <a:rPr lang="en-US" sz="2400" b="1" dirty="0">
                <a:cs typeface="Times New Roman" panose="02020603050405020304" pitchFamily="18" charset="0"/>
              </a:rPr>
              <a:t>fusion</a:t>
            </a:r>
            <a:endParaRPr lang="en-US" sz="2400" dirty="0"/>
          </a:p>
        </p:txBody>
      </p:sp>
      <p:sp>
        <p:nvSpPr>
          <p:cNvPr id="21" name="Content Placeholder 20"/>
          <p:cNvSpPr>
            <a:spLocks noGrp="1"/>
          </p:cNvSpPr>
          <p:nvPr>
            <p:ph sz="quarter" idx="21"/>
          </p:nvPr>
        </p:nvSpPr>
        <p:spPr>
          <a:xfrm>
            <a:off x="453460" y="4128533"/>
            <a:ext cx="3730239" cy="426567"/>
          </a:xfrm>
        </p:spPr>
        <p:txBody>
          <a:bodyPr/>
          <a:lstStyle/>
          <a:p>
            <a:pPr marL="0" indent="0">
              <a:buNone/>
            </a:pPr>
            <a:r>
              <a:rPr lang="en-US" sz="2400" b="1" dirty="0">
                <a:solidFill>
                  <a:schemeClr val="tx2"/>
                </a:solidFill>
                <a:cs typeface="Times New Roman" panose="02020603050405020304" pitchFamily="18" charset="0"/>
              </a:rPr>
              <a:t>D.</a:t>
            </a:r>
            <a:r>
              <a:rPr lang="en-US" sz="2400" dirty="0">
                <a:solidFill>
                  <a:schemeClr val="tx2"/>
                </a:solidFill>
                <a:cs typeface="Times New Roman" panose="02020603050405020304" pitchFamily="18" charset="0"/>
              </a:rPr>
              <a:t> </a:t>
            </a:r>
            <a:r>
              <a:rPr lang="en-US" sz="2400" dirty="0">
                <a:cs typeface="Times New Roman" panose="02020603050405020304" pitchFamily="18" charset="0"/>
              </a:rPr>
              <a:t>Hydrogen nuclei react.</a:t>
            </a:r>
            <a:endParaRPr lang="en-US" sz="2400" dirty="0"/>
          </a:p>
        </p:txBody>
      </p:sp>
      <p:sp>
        <p:nvSpPr>
          <p:cNvPr id="22" name="Content Placeholder 21"/>
          <p:cNvSpPr>
            <a:spLocks noGrp="1"/>
          </p:cNvSpPr>
          <p:nvPr>
            <p:ph sz="quarter" idx="22"/>
          </p:nvPr>
        </p:nvSpPr>
        <p:spPr>
          <a:xfrm>
            <a:off x="6297740" y="4128190"/>
            <a:ext cx="1263882" cy="426910"/>
          </a:xfrm>
        </p:spPr>
        <p:txBody>
          <a:bodyPr/>
          <a:lstStyle/>
          <a:p>
            <a:pPr>
              <a:buNone/>
            </a:pPr>
            <a:r>
              <a:rPr lang="en-US" sz="2400" b="1" dirty="0">
                <a:cs typeface="Times New Roman" panose="02020603050405020304" pitchFamily="18" charset="0"/>
              </a:rPr>
              <a:t>fusion</a:t>
            </a:r>
            <a:endParaRPr lang="en-US" sz="2400" dirty="0"/>
          </a:p>
        </p:txBody>
      </p:sp>
      <p:sp>
        <p:nvSpPr>
          <p:cNvPr id="23" name="Content Placeholder 22"/>
          <p:cNvSpPr>
            <a:spLocks noGrp="1"/>
          </p:cNvSpPr>
          <p:nvPr>
            <p:ph sz="quarter" idx="23"/>
          </p:nvPr>
        </p:nvSpPr>
        <p:spPr>
          <a:xfrm>
            <a:off x="452690" y="4682910"/>
            <a:ext cx="4895094" cy="434780"/>
          </a:xfrm>
        </p:spPr>
        <p:txBody>
          <a:bodyPr/>
          <a:lstStyle/>
          <a:p>
            <a:pPr marL="0" indent="0">
              <a:buNone/>
            </a:pPr>
            <a:r>
              <a:rPr lang="en-US" sz="2400" b="1" dirty="0">
                <a:solidFill>
                  <a:schemeClr val="tx2"/>
                </a:solidFill>
                <a:cs typeface="Times New Roman" panose="02020603050405020304" pitchFamily="18" charset="0"/>
              </a:rPr>
              <a:t>E. </a:t>
            </a:r>
            <a:r>
              <a:rPr lang="en-US" sz="2400" dirty="0">
                <a:cs typeface="Times New Roman" panose="02020603050405020304" pitchFamily="18" charset="0"/>
              </a:rPr>
              <a:t>Several neutrons are released.</a:t>
            </a:r>
            <a:endParaRPr lang="en-US" sz="2400" dirty="0"/>
          </a:p>
        </p:txBody>
      </p:sp>
      <p:sp>
        <p:nvSpPr>
          <p:cNvPr id="24" name="Content Placeholder 23"/>
          <p:cNvSpPr>
            <a:spLocks noGrp="1"/>
          </p:cNvSpPr>
          <p:nvPr>
            <p:ph sz="quarter" idx="24"/>
          </p:nvPr>
        </p:nvSpPr>
        <p:spPr>
          <a:xfrm>
            <a:off x="6196793" y="4677344"/>
            <a:ext cx="1263882" cy="459588"/>
          </a:xfrm>
        </p:spPr>
        <p:txBody>
          <a:bodyPr/>
          <a:lstStyle/>
          <a:p>
            <a:pPr>
              <a:buNone/>
            </a:pPr>
            <a:r>
              <a:rPr lang="en-US" sz="2400" b="1" dirty="0">
                <a:latin typeface="+mn-lt"/>
                <a:cs typeface="Times New Roman" panose="02020603050405020304" pitchFamily="18" charset="0"/>
              </a:rPr>
              <a:t>fission</a:t>
            </a:r>
            <a:endParaRPr lang="en-US" sz="2400" dirty="0">
              <a:latin typeface="+mn-lt"/>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Learning Check 2</a:t>
            </a:r>
            <a:endParaRPr lang="en-US" dirty="0"/>
          </a:p>
        </p:txBody>
      </p:sp>
      <p:sp>
        <p:nvSpPr>
          <p:cNvPr id="3" name="Content Placeholder 2"/>
          <p:cNvSpPr>
            <a:spLocks noGrp="1"/>
          </p:cNvSpPr>
          <p:nvPr>
            <p:ph sz="quarter" idx="13"/>
          </p:nvPr>
        </p:nvSpPr>
        <p:spPr>
          <a:xfrm>
            <a:off x="457200" y="1556327"/>
            <a:ext cx="8229600" cy="854364"/>
          </a:xfrm>
        </p:spPr>
        <p:txBody>
          <a:bodyPr/>
          <a:lstStyle/>
          <a:p>
            <a:pPr marL="0" indent="0">
              <a:buClr>
                <a:schemeClr val="accent1"/>
              </a:buClr>
              <a:buNone/>
              <a:tabLst>
                <a:tab pos="341313" algn="l"/>
              </a:tabLst>
              <a:defRPr/>
            </a:pPr>
            <a:r>
              <a:rPr sz="2400" dirty="0">
                <a:ea typeface="ＭＳ Ｐゴシック" charset="0"/>
                <a:cs typeface="ＭＳ Ｐゴシック" charset="0"/>
              </a:rPr>
              <a:t>Supply the missing atomic symbol to complete the equation for the following nuclear fission reaction:</a:t>
            </a:r>
          </a:p>
        </p:txBody>
      </p:sp>
      <p:graphicFrame>
        <p:nvGraphicFramePr>
          <p:cNvPr id="4" name="Object 3" descr="Superscript 1, sub n, plus superscript 235, sub 92, U, yields superscript 137, sub 52, T e, plus unknown, plus 2 superscript 1, sub 0, n, plus energy."/>
          <p:cNvGraphicFramePr>
            <a:graphicFrameLocks noChangeAspect="1"/>
          </p:cNvGraphicFramePr>
          <p:nvPr>
            <p:extLst/>
          </p:nvPr>
        </p:nvGraphicFramePr>
        <p:xfrm>
          <a:off x="2009169" y="2639079"/>
          <a:ext cx="5105400" cy="482600"/>
        </p:xfrm>
        <a:graphic>
          <a:graphicData uri="http://schemas.openxmlformats.org/presentationml/2006/ole">
            <mc:AlternateContent xmlns:mc="http://schemas.openxmlformats.org/markup-compatibility/2006">
              <mc:Choice xmlns:v="urn:schemas-microsoft-com:vml" Requires="v">
                <p:oleObj spid="_x0000_s47106" name="Equation" r:id="rId3" imgW="5105160" imgH="482400" progId="Equation.DSMT4">
                  <p:embed/>
                </p:oleObj>
              </mc:Choice>
              <mc:Fallback>
                <p:oleObj name="Equation" r:id="rId3" imgW="5105160" imgH="482400" progId="Equation.DSMT4">
                  <p:embed/>
                  <p:pic>
                    <p:nvPicPr>
                      <p:cNvPr id="4" name="Object 3" descr="Superscript 1, sub n, plus superscript 235, sub 92, U, yields superscript 137, sub 52, T e, plus unknown, plus 2 superscript 1, sub 0, n, plus ener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169" y="2639079"/>
                        <a:ext cx="51054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ea typeface="ＭＳ Ｐゴシック" pitchFamily="34" charset="-128"/>
              </a:rPr>
              <a:t>Solution 2</a:t>
            </a:r>
            <a:endParaRPr lang="en-US" dirty="0"/>
          </a:p>
        </p:txBody>
      </p:sp>
      <p:sp>
        <p:nvSpPr>
          <p:cNvPr id="3" name="Content Placeholder 2"/>
          <p:cNvSpPr>
            <a:spLocks noGrp="1"/>
          </p:cNvSpPr>
          <p:nvPr>
            <p:ph sz="quarter" idx="13"/>
          </p:nvPr>
        </p:nvSpPr>
        <p:spPr>
          <a:xfrm>
            <a:off x="457200" y="1556327"/>
            <a:ext cx="8229600" cy="805874"/>
          </a:xfrm>
        </p:spPr>
        <p:txBody>
          <a:bodyPr/>
          <a:lstStyle/>
          <a:p>
            <a:pPr marL="0" indent="0">
              <a:buClr>
                <a:schemeClr val="accent1"/>
              </a:buClr>
              <a:buNone/>
              <a:tabLst>
                <a:tab pos="341313" algn="l"/>
              </a:tabLst>
              <a:defRPr/>
            </a:pPr>
            <a:r>
              <a:rPr sz="2400" dirty="0">
                <a:ea typeface="ＭＳ Ｐゴシック" charset="0"/>
                <a:cs typeface="ＭＳ Ｐゴシック" charset="0"/>
              </a:rPr>
              <a:t>Supply the missing atomic symbol to complete the equation for the following nuclear fission reaction:</a:t>
            </a:r>
          </a:p>
        </p:txBody>
      </p:sp>
      <p:graphicFrame>
        <p:nvGraphicFramePr>
          <p:cNvPr id="4098" name="Object 2" descr="Superscript 1, sub n, plus superscript 235, sub 92, U, yields superscript 137, sub 52, T e, plus superscript 97, sub 40, Z r, plus 2 superscript 1, sub 0, n, plus energy."/>
          <p:cNvGraphicFramePr>
            <a:graphicFrameLocks noChangeAspect="1"/>
          </p:cNvGraphicFramePr>
          <p:nvPr>
            <p:extLst/>
          </p:nvPr>
        </p:nvGraphicFramePr>
        <p:xfrm>
          <a:off x="1998833" y="2638643"/>
          <a:ext cx="5537200" cy="482600"/>
        </p:xfrm>
        <a:graphic>
          <a:graphicData uri="http://schemas.openxmlformats.org/presentationml/2006/ole">
            <mc:AlternateContent xmlns:mc="http://schemas.openxmlformats.org/markup-compatibility/2006">
              <mc:Choice xmlns:v="urn:schemas-microsoft-com:vml" Requires="v">
                <p:oleObj spid="_x0000_s48130" name="Equation" r:id="rId3" imgW="5537160" imgH="482400" progId="Equation.DSMT4">
                  <p:embed/>
                </p:oleObj>
              </mc:Choice>
              <mc:Fallback>
                <p:oleObj name="Equation" r:id="rId3" imgW="5537160" imgH="482400" progId="Equation.DSMT4">
                  <p:embed/>
                  <p:pic>
                    <p:nvPicPr>
                      <p:cNvPr id="4098" name="Object 2" descr="Superscript 1, sub n, plus superscript 235, sub 92, U, yields superscript 137, sub 52, T e, plus superscript 97, sub 40, Z r, plus 2 superscript 1, sub 0, n, plus ener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833" y="2638643"/>
                        <a:ext cx="55372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Map</a:t>
            </a:r>
          </a:p>
        </p:txBody>
      </p:sp>
      <p:pic>
        <p:nvPicPr>
          <p:cNvPr id="5" name="Content Placeholder 4" descr="The map outlines qualities of radioisotopes, as follows. For long description in Notes pane, press F6."/>
          <p:cNvPicPr>
            <a:picLocks noGrp="1" noChangeAspect="1"/>
          </p:cNvPicPr>
          <p:nvPr>
            <p:ph sz="quarter" idx="13"/>
          </p:nvPr>
        </p:nvPicPr>
        <p:blipFill>
          <a:blip r:embed="rId3"/>
          <a:stretch>
            <a:fillRect/>
          </a:stretch>
        </p:blipFill>
        <p:spPr>
          <a:xfrm>
            <a:off x="457200" y="2167918"/>
            <a:ext cx="8229600" cy="3244476"/>
          </a:xfrm>
          <a:prstGeom prst="rect">
            <a:avLst/>
          </a:prstGeom>
        </p:spPr>
      </p:pic>
    </p:spTree>
    <p:extLst>
      <p:ext uri="{BB962C8B-B14F-4D97-AF65-F5344CB8AC3E}">
        <p14:creationId xmlns:p14="http://schemas.microsoft.com/office/powerpoint/2010/main" val="897052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Gamma Rays</a:t>
            </a:r>
            <a:endParaRPr lang="en-US" dirty="0"/>
          </a:p>
        </p:txBody>
      </p:sp>
      <p:sp>
        <p:nvSpPr>
          <p:cNvPr id="3" name="Content Placeholder 2"/>
          <p:cNvSpPr>
            <a:spLocks noGrp="1"/>
          </p:cNvSpPr>
          <p:nvPr>
            <p:ph sz="quarter" idx="13"/>
          </p:nvPr>
        </p:nvSpPr>
        <p:spPr>
          <a:xfrm>
            <a:off x="457200" y="1556327"/>
            <a:ext cx="8229600" cy="2482274"/>
          </a:xfrm>
        </p:spPr>
        <p:txBody>
          <a:bodyPr/>
          <a:lstStyle/>
          <a:p>
            <a:pPr marL="0" indent="0" eaLnBrk="1" hangingPunct="1">
              <a:buSzTx/>
              <a:buFont typeface="Wingdings" charset="0"/>
              <a:buNone/>
              <a:defRPr/>
            </a:pPr>
            <a:r>
              <a:rPr sz="2400" dirty="0"/>
              <a:t>A </a:t>
            </a:r>
            <a:r>
              <a:rPr sz="2400" b="1" dirty="0"/>
              <a:t>gamma ray</a:t>
            </a:r>
            <a:endParaRPr sz="2400" b="1" dirty="0">
              <a:ea typeface="ＭＳ Ｐゴシック" charset="0"/>
              <a:cs typeface="ＭＳ Ｐゴシック" charset="0"/>
            </a:endParaRPr>
          </a:p>
          <a:p>
            <a:pPr>
              <a:buSzTx/>
              <a:buFont typeface="Arial" charset="0"/>
              <a:buChar char="•"/>
              <a:defRPr/>
            </a:pPr>
            <a:r>
              <a:rPr sz="2400" dirty="0"/>
              <a:t>is high-energy radiation</a:t>
            </a:r>
          </a:p>
          <a:p>
            <a:pPr>
              <a:buSzTx/>
              <a:buFont typeface="Arial" charset="0"/>
              <a:buChar char="•"/>
              <a:defRPr/>
            </a:pPr>
            <a:r>
              <a:rPr sz="2400" dirty="0"/>
              <a:t>has a mass number of 0 and a charge of 0</a:t>
            </a:r>
          </a:p>
          <a:p>
            <a:pPr>
              <a:buSzTx/>
              <a:buFont typeface="Arial" charset="0"/>
              <a:buChar char="•"/>
              <a:defRPr/>
            </a:pPr>
            <a:r>
              <a:rPr sz="2400" dirty="0"/>
              <a:t>is a form of energy emitted from an unstable nucleus to give a more stable, lower-energy nucleus</a:t>
            </a:r>
          </a:p>
        </p:txBody>
      </p:sp>
      <p:graphicFrame>
        <p:nvGraphicFramePr>
          <p:cNvPr id="6" name="Object 5" descr="Gamma ray. Superscript 0 sub 0 gamma, or gamma. "/>
          <p:cNvGraphicFramePr>
            <a:graphicFrameLocks noChangeAspect="1"/>
          </p:cNvGraphicFramePr>
          <p:nvPr>
            <p:extLst>
              <p:ext uri="{D42A27DB-BD31-4B8C-83A1-F6EECF244321}">
                <p14:modId xmlns:p14="http://schemas.microsoft.com/office/powerpoint/2010/main" val="795286274"/>
              </p:ext>
            </p:extLst>
          </p:nvPr>
        </p:nvGraphicFramePr>
        <p:xfrm>
          <a:off x="3048000" y="4498975"/>
          <a:ext cx="2844800" cy="419100"/>
        </p:xfrm>
        <a:graphic>
          <a:graphicData uri="http://schemas.openxmlformats.org/presentationml/2006/ole">
            <mc:AlternateContent xmlns:mc="http://schemas.openxmlformats.org/markup-compatibility/2006">
              <mc:Choice xmlns:v="urn:schemas-microsoft-com:vml" Requires="v">
                <p:oleObj spid="_x0000_s6150" name="Equation" r:id="rId3" imgW="68275200" imgH="10058400" progId="Equation.DSMT4">
                  <p:embed/>
                </p:oleObj>
              </mc:Choice>
              <mc:Fallback>
                <p:oleObj name="Equation" r:id="rId3" imgW="68275200" imgH="10058400" progId="Equation.DSMT4">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498975"/>
                        <a:ext cx="28448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Forms of Radiation</a:t>
            </a:r>
          </a:p>
        </p:txBody>
      </p:sp>
      <p:sp>
        <p:nvSpPr>
          <p:cNvPr id="3" name="Content Placeholder 2"/>
          <p:cNvSpPr>
            <a:spLocks noGrp="1"/>
          </p:cNvSpPr>
          <p:nvPr>
            <p:ph sz="quarter" idx="13"/>
          </p:nvPr>
        </p:nvSpPr>
        <p:spPr>
          <a:xfrm>
            <a:off x="457200" y="1556327"/>
            <a:ext cx="8229600" cy="437573"/>
          </a:xfrm>
        </p:spPr>
        <p:txBody>
          <a:bodyPr/>
          <a:lstStyle/>
          <a:p>
            <a:pPr marL="432" indent="0">
              <a:buNone/>
            </a:pPr>
            <a:r>
              <a:rPr lang="en-US" sz="2400" b="1" dirty="0"/>
              <a:t>Table 5.2 </a:t>
            </a:r>
            <a:r>
              <a:rPr lang="en-US" sz="2400" dirty="0"/>
              <a:t>Some forms of Radiation</a:t>
            </a:r>
          </a:p>
        </p:txBody>
      </p:sp>
      <p:graphicFrame>
        <p:nvGraphicFramePr>
          <p:cNvPr id="5" name="Content Placeholder 4">
            <a:extLst>
              <a:ext uri="{C183D7F6-B498-43B3-948B-1728B52AA6E4}">
                <adec:decorative xmlns:adec="http://schemas.microsoft.com/office/drawing/2017/decorative" val="1"/>
              </a:ext>
            </a:extLst>
          </p:cNvPr>
          <p:cNvGraphicFramePr>
            <a:graphicFrameLocks noGrp="1"/>
          </p:cNvGraphicFramePr>
          <p:nvPr>
            <p:ph sz="quarter" idx="14"/>
            <p:extLst>
              <p:ext uri="{D42A27DB-BD31-4B8C-83A1-F6EECF244321}">
                <p14:modId xmlns:p14="http://schemas.microsoft.com/office/powerpoint/2010/main" val="690136678"/>
              </p:ext>
            </p:extLst>
          </p:nvPr>
        </p:nvGraphicFramePr>
        <p:xfrm>
          <a:off x="1114425" y="2311400"/>
          <a:ext cx="6943725" cy="2955290"/>
        </p:xfrm>
        <a:graphic>
          <a:graphicData uri="http://schemas.openxmlformats.org/drawingml/2006/table">
            <a:tbl>
              <a:tblPr firstRow="1" bandRow="1">
                <a:tableStyleId>{2D5ABB26-0587-4C30-8999-92F81FD0307C}</a:tableStyleId>
              </a:tblPr>
              <a:tblGrid>
                <a:gridCol w="2562225">
                  <a:extLst>
                    <a:ext uri="{9D8B030D-6E8A-4147-A177-3AD203B41FA5}">
                      <a16:colId xmlns:a16="http://schemas.microsoft.com/office/drawing/2014/main" val="413871228"/>
                    </a:ext>
                  </a:extLst>
                </a:gridCol>
                <a:gridCol w="1314450">
                  <a:extLst>
                    <a:ext uri="{9D8B030D-6E8A-4147-A177-3AD203B41FA5}">
                      <a16:colId xmlns:a16="http://schemas.microsoft.com/office/drawing/2014/main" val="1537870940"/>
                    </a:ext>
                  </a:extLst>
                </a:gridCol>
                <a:gridCol w="1838325">
                  <a:extLst>
                    <a:ext uri="{9D8B030D-6E8A-4147-A177-3AD203B41FA5}">
                      <a16:colId xmlns:a16="http://schemas.microsoft.com/office/drawing/2014/main" val="1436427343"/>
                    </a:ext>
                  </a:extLst>
                </a:gridCol>
                <a:gridCol w="1228725">
                  <a:extLst>
                    <a:ext uri="{9D8B030D-6E8A-4147-A177-3AD203B41FA5}">
                      <a16:colId xmlns:a16="http://schemas.microsoft.com/office/drawing/2014/main" val="4039121385"/>
                    </a:ext>
                  </a:extLst>
                </a:gridCol>
              </a:tblGrid>
              <a:tr h="441325">
                <a:tc>
                  <a:txBody>
                    <a:bodyPr/>
                    <a:lstStyle/>
                    <a:p>
                      <a:r>
                        <a:rPr lang="en-US" sz="1800" b="1" dirty="0"/>
                        <a:t>Type of Radiation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Symbol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Mass Number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Charge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7567479"/>
                  </a:ext>
                </a:extLst>
              </a:tr>
              <a:tr h="403860">
                <a:tc>
                  <a:txBody>
                    <a:bodyPr/>
                    <a:lstStyle/>
                    <a:p>
                      <a:r>
                        <a:rPr lang="en-US" sz="1800" b="1" dirty="0"/>
                        <a:t>Alpha Particle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00" b="0" dirty="0"/>
                        <a:t>Superscript 4 sub 2 H e, alpha.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7284016"/>
                  </a:ext>
                </a:extLst>
              </a:tr>
              <a:tr h="434340">
                <a:tc>
                  <a:txBody>
                    <a:bodyPr/>
                    <a:lstStyle/>
                    <a:p>
                      <a:r>
                        <a:rPr lang="en-US" sz="1800" b="1" dirty="0"/>
                        <a:t>Beta Particle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0" dirty="0"/>
                        <a:t>Superscript 0 sub minus 1 e, beta.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0" dirty="0"/>
                        <a:t>1 minus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1711391"/>
                  </a:ext>
                </a:extLst>
              </a:tr>
              <a:tr h="457200">
                <a:tc>
                  <a:txBody>
                    <a:bodyPr/>
                    <a:lstStyle/>
                    <a:p>
                      <a:r>
                        <a:rPr lang="en-US" sz="1800" b="1" dirty="0"/>
                        <a:t>Positron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200" b="0" dirty="0" err="1"/>
                        <a:t>Superscript</a:t>
                      </a:r>
                      <a:r>
                        <a:rPr lang="fr-FR" sz="200" b="0" dirty="0"/>
                        <a:t> 0 </a:t>
                      </a:r>
                      <a:r>
                        <a:rPr lang="fr-FR" sz="200" b="0" dirty="0" err="1"/>
                        <a:t>sub</a:t>
                      </a:r>
                      <a:r>
                        <a:rPr lang="fr-FR" sz="200" b="0" dirty="0"/>
                        <a:t> plus 1 e, beta plus.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1595254"/>
                  </a:ext>
                </a:extLst>
              </a:tr>
              <a:tr h="447675">
                <a:tc>
                  <a:txBody>
                    <a:bodyPr/>
                    <a:lstStyle/>
                    <a:p>
                      <a:r>
                        <a:rPr lang="en-US" sz="1800" b="1" dirty="0"/>
                        <a:t>Gamma Ray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sv-SE" sz="200" b="0" dirty="0"/>
                        <a:t>Superscript 0 sub 0 gamma, gamma.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8033234"/>
                  </a:ext>
                </a:extLst>
              </a:tr>
              <a:tr h="400050">
                <a:tc>
                  <a:txBody>
                    <a:bodyPr/>
                    <a:lstStyle/>
                    <a:p>
                      <a:r>
                        <a:rPr lang="en-US" sz="1800" b="1" dirty="0"/>
                        <a:t>Proton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0" dirty="0"/>
                        <a:t>Superscript 1 sub 1 H, positron.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1253987"/>
                  </a:ext>
                </a:extLst>
              </a:tr>
              <a:tr h="370840">
                <a:tc>
                  <a:txBody>
                    <a:bodyPr/>
                    <a:lstStyle/>
                    <a:p>
                      <a:r>
                        <a:rPr lang="en-US" sz="1800" b="1" dirty="0"/>
                        <a:t>Neutron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0" dirty="0"/>
                        <a:t>Superscript 1 sub 0 n, neutron.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2060090"/>
                  </a:ext>
                </a:extLst>
              </a:tr>
            </a:tbl>
          </a:graphicData>
        </a:graphic>
      </p:graphicFrame>
      <p:graphicFrame>
        <p:nvGraphicFramePr>
          <p:cNvPr id="6" name="Object 5">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736490649"/>
              </p:ext>
            </p:extLst>
          </p:nvPr>
        </p:nvGraphicFramePr>
        <p:xfrm>
          <a:off x="3717925" y="2777490"/>
          <a:ext cx="698500" cy="330200"/>
        </p:xfrm>
        <a:graphic>
          <a:graphicData uri="http://schemas.openxmlformats.org/presentationml/2006/ole">
            <mc:AlternateContent xmlns:mc="http://schemas.openxmlformats.org/markup-compatibility/2006">
              <mc:Choice xmlns:v="urn:schemas-microsoft-com:vml" Requires="v">
                <p:oleObj spid="_x0000_s7198" name="Equation" r:id="rId3" imgW="698400" imgH="330120" progId="Equation.DSMT4">
                  <p:embed/>
                </p:oleObj>
              </mc:Choice>
              <mc:Fallback>
                <p:oleObj name="Equation" r:id="rId3" imgW="698400" imgH="330120" progId="Equation.DSMT4">
                  <p:embed/>
                  <p:pic>
                    <p:nvPicPr>
                      <p:cNvPr id="0" name=""/>
                      <p:cNvPicPr/>
                      <p:nvPr/>
                    </p:nvPicPr>
                    <p:blipFill>
                      <a:blip r:embed="rId4"/>
                      <a:stretch>
                        <a:fillRect/>
                      </a:stretch>
                    </p:blipFill>
                    <p:spPr>
                      <a:xfrm>
                        <a:off x="3717925" y="2777490"/>
                        <a:ext cx="698500" cy="330200"/>
                      </a:xfrm>
                      <a:prstGeom prst="rect">
                        <a:avLst/>
                      </a:prstGeom>
                      <a:solidFill>
                        <a:schemeClr val="bg1"/>
                      </a:solidFill>
                    </p:spPr>
                  </p:pic>
                </p:oleObj>
              </mc:Fallback>
            </mc:AlternateContent>
          </a:graphicData>
        </a:graphic>
      </p:graphicFrame>
      <p:graphicFrame>
        <p:nvGraphicFramePr>
          <p:cNvPr id="7" name="Object 6">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2025617"/>
              </p:ext>
            </p:extLst>
          </p:nvPr>
        </p:nvGraphicFramePr>
        <p:xfrm>
          <a:off x="3717925" y="3201590"/>
          <a:ext cx="635000" cy="330200"/>
        </p:xfrm>
        <a:graphic>
          <a:graphicData uri="http://schemas.openxmlformats.org/presentationml/2006/ole">
            <mc:AlternateContent xmlns:mc="http://schemas.openxmlformats.org/markup-compatibility/2006">
              <mc:Choice xmlns:v="urn:schemas-microsoft-com:vml" Requires="v">
                <p:oleObj spid="_x0000_s7199" name="Equation" r:id="rId5" imgW="634680" imgH="330120" progId="Equation.DSMT4">
                  <p:embed/>
                </p:oleObj>
              </mc:Choice>
              <mc:Fallback>
                <p:oleObj name="Equation" r:id="rId5" imgW="634680" imgH="330120" progId="Equation.DSMT4">
                  <p:embed/>
                  <p:pic>
                    <p:nvPicPr>
                      <p:cNvPr id="0" name=""/>
                      <p:cNvPicPr/>
                      <p:nvPr/>
                    </p:nvPicPr>
                    <p:blipFill>
                      <a:blip r:embed="rId6"/>
                      <a:stretch>
                        <a:fillRect/>
                      </a:stretch>
                    </p:blipFill>
                    <p:spPr>
                      <a:xfrm>
                        <a:off x="3717925" y="3201590"/>
                        <a:ext cx="635000" cy="330200"/>
                      </a:xfrm>
                      <a:prstGeom prst="rect">
                        <a:avLst/>
                      </a:prstGeom>
                      <a:solidFill>
                        <a:schemeClr val="bg1"/>
                      </a:solidFill>
                    </p:spPr>
                  </p:pic>
                </p:oleObj>
              </mc:Fallback>
            </mc:AlternateContent>
          </a:graphicData>
        </a:graphic>
      </p:graphicFrame>
      <p:graphicFrame>
        <p:nvGraphicFramePr>
          <p:cNvPr id="12" name="Object 11">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14335370"/>
              </p:ext>
            </p:extLst>
          </p:nvPr>
        </p:nvGraphicFramePr>
        <p:xfrm>
          <a:off x="6918325" y="3258740"/>
          <a:ext cx="292100" cy="215900"/>
        </p:xfrm>
        <a:graphic>
          <a:graphicData uri="http://schemas.openxmlformats.org/presentationml/2006/ole">
            <mc:AlternateContent xmlns:mc="http://schemas.openxmlformats.org/markup-compatibility/2006">
              <mc:Choice xmlns:v="urn:schemas-microsoft-com:vml" Requires="v">
                <p:oleObj spid="_x0000_s7200" name="Equation" r:id="rId7" imgW="291960" imgH="215640" progId="Equation.DSMT4">
                  <p:embed/>
                </p:oleObj>
              </mc:Choice>
              <mc:Fallback>
                <p:oleObj name="Equation" r:id="rId7" imgW="291960" imgH="215640" progId="Equation.DSMT4">
                  <p:embed/>
                  <p:pic>
                    <p:nvPicPr>
                      <p:cNvPr id="0" name=""/>
                      <p:cNvPicPr/>
                      <p:nvPr/>
                    </p:nvPicPr>
                    <p:blipFill>
                      <a:blip r:embed="rId8"/>
                      <a:stretch>
                        <a:fillRect/>
                      </a:stretch>
                    </p:blipFill>
                    <p:spPr>
                      <a:xfrm>
                        <a:off x="6918325" y="3258740"/>
                        <a:ext cx="292100" cy="215900"/>
                      </a:xfrm>
                      <a:prstGeom prst="rect">
                        <a:avLst/>
                      </a:prstGeom>
                      <a:solidFill>
                        <a:schemeClr val="bg1"/>
                      </a:solidFill>
                    </p:spPr>
                  </p:pic>
                </p:oleObj>
              </mc:Fallback>
            </mc:AlternateContent>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11936553"/>
              </p:ext>
            </p:extLst>
          </p:nvPr>
        </p:nvGraphicFramePr>
        <p:xfrm>
          <a:off x="3717925" y="3636327"/>
          <a:ext cx="736600" cy="368300"/>
        </p:xfrm>
        <a:graphic>
          <a:graphicData uri="http://schemas.openxmlformats.org/presentationml/2006/ole">
            <mc:AlternateContent xmlns:mc="http://schemas.openxmlformats.org/markup-compatibility/2006">
              <mc:Choice xmlns:v="urn:schemas-microsoft-com:vml" Requires="v">
                <p:oleObj spid="_x0000_s7201" name="Equation" r:id="rId9" imgW="736560" imgH="368280" progId="Equation.DSMT4">
                  <p:embed/>
                </p:oleObj>
              </mc:Choice>
              <mc:Fallback>
                <p:oleObj name="Equation" r:id="rId9" imgW="736560" imgH="368280" progId="Equation.DSMT4">
                  <p:embed/>
                  <p:pic>
                    <p:nvPicPr>
                      <p:cNvPr id="0" name=""/>
                      <p:cNvPicPr/>
                      <p:nvPr/>
                    </p:nvPicPr>
                    <p:blipFill>
                      <a:blip r:embed="rId10"/>
                      <a:stretch>
                        <a:fillRect/>
                      </a:stretch>
                    </p:blipFill>
                    <p:spPr>
                      <a:xfrm>
                        <a:off x="3717925" y="3636327"/>
                        <a:ext cx="736600" cy="368300"/>
                      </a:xfrm>
                      <a:prstGeom prst="rect">
                        <a:avLst/>
                      </a:prstGeom>
                      <a:solidFill>
                        <a:schemeClr val="bg1"/>
                      </a:solidFill>
                    </p:spPr>
                  </p:pic>
                </p:oleObj>
              </mc:Fallback>
            </mc:AlternateContent>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940421224"/>
              </p:ext>
            </p:extLst>
          </p:nvPr>
        </p:nvGraphicFramePr>
        <p:xfrm>
          <a:off x="3717925" y="4092256"/>
          <a:ext cx="508000" cy="330200"/>
        </p:xfrm>
        <a:graphic>
          <a:graphicData uri="http://schemas.openxmlformats.org/presentationml/2006/ole">
            <mc:AlternateContent xmlns:mc="http://schemas.openxmlformats.org/markup-compatibility/2006">
              <mc:Choice xmlns:v="urn:schemas-microsoft-com:vml" Requires="v">
                <p:oleObj spid="_x0000_s7202" name="Equation" r:id="rId11" imgW="507960" imgH="330120" progId="Equation.DSMT4">
                  <p:embed/>
                </p:oleObj>
              </mc:Choice>
              <mc:Fallback>
                <p:oleObj name="Equation" r:id="rId11" imgW="507960" imgH="330120" progId="Equation.DSMT4">
                  <p:embed/>
                  <p:pic>
                    <p:nvPicPr>
                      <p:cNvPr id="0" name=""/>
                      <p:cNvPicPr/>
                      <p:nvPr/>
                    </p:nvPicPr>
                    <p:blipFill>
                      <a:blip r:embed="rId12"/>
                      <a:stretch>
                        <a:fillRect/>
                      </a:stretch>
                    </p:blipFill>
                    <p:spPr>
                      <a:xfrm>
                        <a:off x="3717925" y="4092256"/>
                        <a:ext cx="508000" cy="330200"/>
                      </a:xfrm>
                      <a:prstGeom prst="rect">
                        <a:avLst/>
                      </a:prstGeom>
                      <a:solidFill>
                        <a:schemeClr val="bg1"/>
                      </a:solidFill>
                    </p:spPr>
                  </p:pic>
                </p:oleObj>
              </mc:Fallback>
            </mc:AlternateContent>
          </a:graphicData>
        </a:graphic>
      </p:graphicFrame>
      <p:graphicFrame>
        <p:nvGraphicFramePr>
          <p:cNvPr id="10" name="Object 9">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87512811"/>
              </p:ext>
            </p:extLst>
          </p:nvPr>
        </p:nvGraphicFramePr>
        <p:xfrm>
          <a:off x="3717925" y="4533264"/>
          <a:ext cx="520700" cy="330200"/>
        </p:xfrm>
        <a:graphic>
          <a:graphicData uri="http://schemas.openxmlformats.org/presentationml/2006/ole">
            <mc:AlternateContent xmlns:mc="http://schemas.openxmlformats.org/markup-compatibility/2006">
              <mc:Choice xmlns:v="urn:schemas-microsoft-com:vml" Requires="v">
                <p:oleObj spid="_x0000_s7203" name="Equation" r:id="rId13" imgW="520560" imgH="330120" progId="Equation.DSMT4">
                  <p:embed/>
                </p:oleObj>
              </mc:Choice>
              <mc:Fallback>
                <p:oleObj name="Equation" r:id="rId13" imgW="520560" imgH="330120" progId="Equation.DSMT4">
                  <p:embed/>
                  <p:pic>
                    <p:nvPicPr>
                      <p:cNvPr id="0" name=""/>
                      <p:cNvPicPr/>
                      <p:nvPr/>
                    </p:nvPicPr>
                    <p:blipFill>
                      <a:blip r:embed="rId14"/>
                      <a:stretch>
                        <a:fillRect/>
                      </a:stretch>
                    </p:blipFill>
                    <p:spPr>
                      <a:xfrm>
                        <a:off x="3717925" y="4533264"/>
                        <a:ext cx="520700" cy="330200"/>
                      </a:xfrm>
                      <a:prstGeom prst="rect">
                        <a:avLst/>
                      </a:prstGeom>
                      <a:solidFill>
                        <a:schemeClr val="bg1"/>
                      </a:solidFill>
                    </p:spPr>
                  </p:pic>
                </p:oleObj>
              </mc:Fallback>
            </mc:AlternateContent>
          </a:graphicData>
        </a:graphic>
      </p:graphicFrame>
      <p:graphicFrame>
        <p:nvGraphicFramePr>
          <p:cNvPr id="11" name="Object 10">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26748529"/>
              </p:ext>
            </p:extLst>
          </p:nvPr>
        </p:nvGraphicFramePr>
        <p:xfrm>
          <a:off x="3717925" y="4915533"/>
          <a:ext cx="520700" cy="330200"/>
        </p:xfrm>
        <a:graphic>
          <a:graphicData uri="http://schemas.openxmlformats.org/presentationml/2006/ole">
            <mc:AlternateContent xmlns:mc="http://schemas.openxmlformats.org/markup-compatibility/2006">
              <mc:Choice xmlns:v="urn:schemas-microsoft-com:vml" Requires="v">
                <p:oleObj spid="_x0000_s7204" name="Equation" r:id="rId15" imgW="520560" imgH="330120" progId="Equation.DSMT4">
                  <p:embed/>
                </p:oleObj>
              </mc:Choice>
              <mc:Fallback>
                <p:oleObj name="Equation" r:id="rId15" imgW="520560" imgH="330120" progId="Equation.DSMT4">
                  <p:embed/>
                  <p:pic>
                    <p:nvPicPr>
                      <p:cNvPr id="0" name=""/>
                      <p:cNvPicPr/>
                      <p:nvPr/>
                    </p:nvPicPr>
                    <p:blipFill>
                      <a:blip r:embed="rId16"/>
                      <a:stretch>
                        <a:fillRect/>
                      </a:stretch>
                    </p:blipFill>
                    <p:spPr>
                      <a:xfrm>
                        <a:off x="3717925" y="4915533"/>
                        <a:ext cx="520700" cy="3302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944636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64F0A-619C-4B7F-849E-E3423A87E3C3}"/>
              </a:ext>
            </a:extLst>
          </p:cNvPr>
          <p:cNvSpPr>
            <a:spLocks noGrp="1"/>
          </p:cNvSpPr>
          <p:nvPr>
            <p:ph type="title"/>
          </p:nvPr>
        </p:nvSpPr>
        <p:spPr>
          <a:xfrm>
            <a:off x="457200" y="215371"/>
            <a:ext cx="8229600" cy="1097279"/>
          </a:xfrm>
        </p:spPr>
        <p:txBody>
          <a:bodyPr/>
          <a:lstStyle/>
          <a:p>
            <a:r>
              <a:rPr lang="en-US" dirty="0"/>
              <a:t>Learning Check 1</a:t>
            </a:r>
            <a:endParaRPr lang="en-IN" dirty="0"/>
          </a:p>
        </p:txBody>
      </p:sp>
      <p:sp>
        <p:nvSpPr>
          <p:cNvPr id="3" name="Content Placeholder 2">
            <a:extLst>
              <a:ext uri="{FF2B5EF4-FFF2-40B4-BE49-F238E27FC236}">
                <a16:creationId xmlns:a16="http://schemas.microsoft.com/office/drawing/2014/main" id="{18F10A99-4FAE-4ECA-A5ED-67D007E3244C}"/>
              </a:ext>
            </a:extLst>
          </p:cNvPr>
          <p:cNvSpPr>
            <a:spLocks noGrp="1"/>
          </p:cNvSpPr>
          <p:nvPr>
            <p:ph sz="quarter" idx="16"/>
          </p:nvPr>
        </p:nvSpPr>
        <p:spPr>
          <a:xfrm>
            <a:off x="457200" y="1555749"/>
            <a:ext cx="8229214" cy="377093"/>
          </a:xfrm>
        </p:spPr>
        <p:txBody>
          <a:bodyPr/>
          <a:lstStyle/>
          <a:p>
            <a:pPr marL="432" indent="0">
              <a:buNone/>
            </a:pPr>
            <a:r>
              <a:rPr lang="en-IN" sz="2400" dirty="0"/>
              <a:t>Give the mass number and charge of each type of radiation.</a:t>
            </a:r>
          </a:p>
        </p:txBody>
      </p:sp>
      <p:sp>
        <p:nvSpPr>
          <p:cNvPr id="6" name="Content Placeholder 5">
            <a:extLst>
              <a:ext uri="{FF2B5EF4-FFF2-40B4-BE49-F238E27FC236}">
                <a16:creationId xmlns:a16="http://schemas.microsoft.com/office/drawing/2014/main" id="{4FDE29EF-8F15-4485-B613-94C9C3A37876}"/>
              </a:ext>
            </a:extLst>
          </p:cNvPr>
          <p:cNvSpPr>
            <a:spLocks noGrp="1"/>
          </p:cNvSpPr>
          <p:nvPr>
            <p:ph sz="quarter" idx="17"/>
          </p:nvPr>
        </p:nvSpPr>
        <p:spPr>
          <a:xfrm>
            <a:off x="454025" y="2984198"/>
            <a:ext cx="3732767" cy="452176"/>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alpha particle</a:t>
            </a:r>
          </a:p>
        </p:txBody>
      </p:sp>
      <p:sp>
        <p:nvSpPr>
          <p:cNvPr id="9" name="Content Placeholder 8">
            <a:extLst>
              <a:ext uri="{FF2B5EF4-FFF2-40B4-BE49-F238E27FC236}">
                <a16:creationId xmlns:a16="http://schemas.microsoft.com/office/drawing/2014/main" id="{69988784-0B77-4FD5-A318-330ECD283C8A}"/>
              </a:ext>
            </a:extLst>
          </p:cNvPr>
          <p:cNvSpPr>
            <a:spLocks noGrp="1"/>
          </p:cNvSpPr>
          <p:nvPr>
            <p:ph sz="quarter" idx="20"/>
          </p:nvPr>
        </p:nvSpPr>
        <p:spPr>
          <a:xfrm>
            <a:off x="457200" y="3654418"/>
            <a:ext cx="1661311" cy="452177"/>
          </a:xfrm>
        </p:spPr>
        <p:txBody>
          <a:bodyPr/>
          <a:lstStyle/>
          <a:p>
            <a:pPr marL="0" indent="0">
              <a:buNone/>
            </a:pPr>
            <a:r>
              <a:rPr lang="en-IN" sz="2400" b="1" dirty="0">
                <a:solidFill>
                  <a:schemeClr val="tx2"/>
                </a:solidFill>
              </a:rPr>
              <a:t>B.</a:t>
            </a:r>
            <a:r>
              <a:rPr lang="en-IN" sz="2400" dirty="0">
                <a:solidFill>
                  <a:schemeClr val="tx2"/>
                </a:solidFill>
              </a:rPr>
              <a:t> </a:t>
            </a:r>
            <a:r>
              <a:rPr lang="en-IN" sz="2400" dirty="0"/>
              <a:t>positron</a:t>
            </a:r>
          </a:p>
        </p:txBody>
      </p:sp>
      <p:sp>
        <p:nvSpPr>
          <p:cNvPr id="12" name="Content Placeholder 11">
            <a:extLst>
              <a:ext uri="{FF2B5EF4-FFF2-40B4-BE49-F238E27FC236}">
                <a16:creationId xmlns:a16="http://schemas.microsoft.com/office/drawing/2014/main" id="{C1798B09-9593-4E98-A0C0-92A9172748F7}"/>
              </a:ext>
            </a:extLst>
          </p:cNvPr>
          <p:cNvSpPr>
            <a:spLocks noGrp="1"/>
          </p:cNvSpPr>
          <p:nvPr>
            <p:ph sz="quarter" idx="23"/>
          </p:nvPr>
        </p:nvSpPr>
        <p:spPr>
          <a:xfrm>
            <a:off x="447675" y="4304351"/>
            <a:ext cx="2159723" cy="461060"/>
          </a:xfrm>
        </p:spPr>
        <p:txBody>
          <a:bodyPr/>
          <a:lstStyle/>
          <a:p>
            <a:pPr marL="432" indent="0">
              <a:buNone/>
            </a:pPr>
            <a:r>
              <a:rPr lang="en-IN" sz="2400" b="1" dirty="0">
                <a:solidFill>
                  <a:schemeClr val="tx2"/>
                </a:solidFill>
              </a:rPr>
              <a:t>C.</a:t>
            </a:r>
            <a:r>
              <a:rPr lang="en-IN" sz="2400" dirty="0">
                <a:solidFill>
                  <a:schemeClr val="tx2"/>
                </a:solidFill>
              </a:rPr>
              <a:t> </a:t>
            </a:r>
            <a:r>
              <a:rPr lang="en-IN" sz="2400" dirty="0"/>
              <a:t>beta particle</a:t>
            </a:r>
          </a:p>
        </p:txBody>
      </p:sp>
      <p:sp>
        <p:nvSpPr>
          <p:cNvPr id="15" name="Content Placeholder 14">
            <a:extLst>
              <a:ext uri="{FF2B5EF4-FFF2-40B4-BE49-F238E27FC236}">
                <a16:creationId xmlns:a16="http://schemas.microsoft.com/office/drawing/2014/main" id="{99A6A3C4-15BC-4789-972B-E544AB7BD8FC}"/>
              </a:ext>
            </a:extLst>
          </p:cNvPr>
          <p:cNvSpPr>
            <a:spLocks noGrp="1"/>
          </p:cNvSpPr>
          <p:nvPr>
            <p:ph sz="quarter" idx="26"/>
          </p:nvPr>
        </p:nvSpPr>
        <p:spPr>
          <a:xfrm>
            <a:off x="450850" y="4869584"/>
            <a:ext cx="2066013" cy="479677"/>
          </a:xfrm>
        </p:spPr>
        <p:txBody>
          <a:bodyPr/>
          <a:lstStyle/>
          <a:p>
            <a:pPr marL="0" indent="0">
              <a:buNone/>
            </a:pPr>
            <a:r>
              <a:rPr lang="en-IN" sz="2400" b="1" dirty="0">
                <a:solidFill>
                  <a:schemeClr val="tx2"/>
                </a:solidFill>
                <a:latin typeface="+mn-lt"/>
              </a:rPr>
              <a:t>D.</a:t>
            </a:r>
            <a:r>
              <a:rPr lang="en-IN" sz="2400" dirty="0">
                <a:solidFill>
                  <a:schemeClr val="tx2"/>
                </a:solidFill>
                <a:latin typeface="+mn-lt"/>
              </a:rPr>
              <a:t> </a:t>
            </a:r>
            <a:r>
              <a:rPr lang="en-IN" sz="2400" dirty="0">
                <a:latin typeface="+mn-lt"/>
              </a:rPr>
              <a:t>neutron</a:t>
            </a:r>
          </a:p>
        </p:txBody>
      </p:sp>
      <p:sp>
        <p:nvSpPr>
          <p:cNvPr id="18" name="Content Placeholder 17">
            <a:extLst>
              <a:ext uri="{FF2B5EF4-FFF2-40B4-BE49-F238E27FC236}">
                <a16:creationId xmlns:a16="http://schemas.microsoft.com/office/drawing/2014/main" id="{269B2DEB-F609-4E98-ADD3-FCE887A14E0E}"/>
              </a:ext>
            </a:extLst>
          </p:cNvPr>
          <p:cNvSpPr>
            <a:spLocks noGrp="1"/>
          </p:cNvSpPr>
          <p:nvPr>
            <p:ph sz="quarter" idx="29"/>
          </p:nvPr>
        </p:nvSpPr>
        <p:spPr>
          <a:xfrm>
            <a:off x="447675" y="5423029"/>
            <a:ext cx="2159723" cy="479677"/>
          </a:xfrm>
        </p:spPr>
        <p:txBody>
          <a:bodyPr/>
          <a:lstStyle/>
          <a:p>
            <a:pPr marL="0" indent="0">
              <a:buNone/>
            </a:pPr>
            <a:r>
              <a:rPr lang="en-IN" sz="2400" b="1" dirty="0">
                <a:solidFill>
                  <a:schemeClr val="tx2"/>
                </a:solidFill>
                <a:latin typeface="+mn-lt"/>
              </a:rPr>
              <a:t>E.</a:t>
            </a:r>
            <a:r>
              <a:rPr lang="en-IN" sz="2400" dirty="0">
                <a:solidFill>
                  <a:schemeClr val="tx2"/>
                </a:solidFill>
                <a:latin typeface="+mn-lt"/>
              </a:rPr>
              <a:t> </a:t>
            </a:r>
            <a:r>
              <a:rPr lang="en-IN" sz="2400" dirty="0">
                <a:latin typeface="+mn-lt"/>
              </a:rPr>
              <a:t>gamma ray</a:t>
            </a:r>
          </a:p>
        </p:txBody>
      </p:sp>
    </p:spTree>
    <p:extLst>
      <p:ext uri="{BB962C8B-B14F-4D97-AF65-F5344CB8AC3E}">
        <p14:creationId xmlns:p14="http://schemas.microsoft.com/office/powerpoint/2010/main" val="3631628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64F0A-619C-4B7F-849E-E3423A87E3C3}"/>
              </a:ext>
            </a:extLst>
          </p:cNvPr>
          <p:cNvSpPr>
            <a:spLocks noGrp="1"/>
          </p:cNvSpPr>
          <p:nvPr>
            <p:ph type="title"/>
          </p:nvPr>
        </p:nvSpPr>
        <p:spPr>
          <a:xfrm>
            <a:off x="457200" y="215371"/>
            <a:ext cx="8229600" cy="1097279"/>
          </a:xfrm>
        </p:spPr>
        <p:txBody>
          <a:bodyPr/>
          <a:lstStyle/>
          <a:p>
            <a:r>
              <a:rPr lang="en-US" dirty="0"/>
              <a:t>Solution 1</a:t>
            </a:r>
            <a:endParaRPr lang="en-IN" dirty="0"/>
          </a:p>
        </p:txBody>
      </p:sp>
      <p:sp>
        <p:nvSpPr>
          <p:cNvPr id="4" name="Content Placeholder 3">
            <a:extLst>
              <a:ext uri="{FF2B5EF4-FFF2-40B4-BE49-F238E27FC236}">
                <a16:creationId xmlns:a16="http://schemas.microsoft.com/office/drawing/2014/main" id="{0C45DF4A-76F9-466C-BE21-4CE32884D145}"/>
              </a:ext>
            </a:extLst>
          </p:cNvPr>
          <p:cNvSpPr>
            <a:spLocks noGrp="1"/>
          </p:cNvSpPr>
          <p:nvPr>
            <p:ph sz="quarter" idx="14"/>
          </p:nvPr>
        </p:nvSpPr>
        <p:spPr>
          <a:xfrm>
            <a:off x="457200" y="1584240"/>
            <a:ext cx="8219689" cy="459513"/>
          </a:xfrm>
        </p:spPr>
        <p:txBody>
          <a:bodyPr/>
          <a:lstStyle/>
          <a:p>
            <a:pPr marL="432" indent="0">
              <a:buNone/>
            </a:pPr>
            <a:r>
              <a:rPr lang="en-IN" sz="2400" dirty="0"/>
              <a:t>Give the mass number and charge of each type of radiation.</a:t>
            </a:r>
          </a:p>
        </p:txBody>
      </p:sp>
      <p:sp>
        <p:nvSpPr>
          <p:cNvPr id="5" name="Content Placeholder 4">
            <a:extLst>
              <a:ext uri="{FF2B5EF4-FFF2-40B4-BE49-F238E27FC236}">
                <a16:creationId xmlns:a16="http://schemas.microsoft.com/office/drawing/2014/main" id="{3049BB07-DE17-4074-BFB6-C2A34EEBEC1A}"/>
              </a:ext>
            </a:extLst>
          </p:cNvPr>
          <p:cNvSpPr>
            <a:spLocks noGrp="1"/>
          </p:cNvSpPr>
          <p:nvPr>
            <p:ph sz="quarter" idx="15"/>
          </p:nvPr>
        </p:nvSpPr>
        <p:spPr>
          <a:xfrm>
            <a:off x="4416961" y="2134284"/>
            <a:ext cx="2110153" cy="469905"/>
          </a:xfrm>
        </p:spPr>
        <p:txBody>
          <a:bodyPr/>
          <a:lstStyle/>
          <a:p>
            <a:pPr marL="432" indent="0">
              <a:buNone/>
            </a:pPr>
            <a:r>
              <a:rPr lang="en-IN" sz="2400" b="1" dirty="0"/>
              <a:t>Mass Number</a:t>
            </a:r>
          </a:p>
        </p:txBody>
      </p:sp>
      <p:sp>
        <p:nvSpPr>
          <p:cNvPr id="3" name="Content Placeholder 2">
            <a:extLst>
              <a:ext uri="{FF2B5EF4-FFF2-40B4-BE49-F238E27FC236}">
                <a16:creationId xmlns:a16="http://schemas.microsoft.com/office/drawing/2014/main" id="{18F10A99-4FAE-4ECA-A5ED-67D007E3244C}"/>
              </a:ext>
            </a:extLst>
          </p:cNvPr>
          <p:cNvSpPr>
            <a:spLocks noGrp="1"/>
          </p:cNvSpPr>
          <p:nvPr>
            <p:ph sz="quarter" idx="16"/>
          </p:nvPr>
        </p:nvSpPr>
        <p:spPr>
          <a:xfrm>
            <a:off x="6999248" y="2134284"/>
            <a:ext cx="1090246" cy="380108"/>
          </a:xfrm>
        </p:spPr>
        <p:txBody>
          <a:bodyPr/>
          <a:lstStyle/>
          <a:p>
            <a:pPr marL="432" indent="0">
              <a:buNone/>
            </a:pPr>
            <a:r>
              <a:rPr lang="en-US" sz="2400" b="1" dirty="0">
                <a:ea typeface="ＭＳ Ｐゴシック" charset="0"/>
                <a:cs typeface="ＭＳ Ｐゴシック" charset="0"/>
              </a:rPr>
              <a:t>Charge</a:t>
            </a:r>
            <a:endParaRPr lang="en-IN" sz="2400" dirty="0"/>
          </a:p>
        </p:txBody>
      </p:sp>
      <p:sp>
        <p:nvSpPr>
          <p:cNvPr id="6" name="Content Placeholder 5">
            <a:extLst>
              <a:ext uri="{FF2B5EF4-FFF2-40B4-BE49-F238E27FC236}">
                <a16:creationId xmlns:a16="http://schemas.microsoft.com/office/drawing/2014/main" id="{4FDE29EF-8F15-4485-B613-94C9C3A37876}"/>
              </a:ext>
            </a:extLst>
          </p:cNvPr>
          <p:cNvSpPr>
            <a:spLocks noGrp="1"/>
          </p:cNvSpPr>
          <p:nvPr>
            <p:ph sz="quarter" idx="17"/>
          </p:nvPr>
        </p:nvSpPr>
        <p:spPr>
          <a:xfrm>
            <a:off x="454025" y="2984198"/>
            <a:ext cx="3732767" cy="421210"/>
          </a:xfrm>
        </p:spPr>
        <p:txBody>
          <a:bodyPr/>
          <a:lstStyle/>
          <a:p>
            <a:pPr marL="432" indent="0">
              <a:buNone/>
            </a:pPr>
            <a:r>
              <a:rPr lang="en-IN" sz="2400" b="1" dirty="0">
                <a:solidFill>
                  <a:schemeClr val="tx2"/>
                </a:solidFill>
              </a:rPr>
              <a:t>A.</a:t>
            </a:r>
            <a:r>
              <a:rPr lang="en-IN" sz="2400" dirty="0">
                <a:solidFill>
                  <a:schemeClr val="tx2"/>
                </a:solidFill>
              </a:rPr>
              <a:t> </a:t>
            </a:r>
            <a:r>
              <a:rPr lang="en-IN" sz="2400" dirty="0"/>
              <a:t>alpha particle</a:t>
            </a:r>
          </a:p>
        </p:txBody>
      </p:sp>
      <p:sp>
        <p:nvSpPr>
          <p:cNvPr id="7" name="Content Placeholder 6">
            <a:extLst>
              <a:ext uri="{FF2B5EF4-FFF2-40B4-BE49-F238E27FC236}">
                <a16:creationId xmlns:a16="http://schemas.microsoft.com/office/drawing/2014/main" id="{903C6E1F-65B1-450C-9078-A102691958D2}"/>
              </a:ext>
            </a:extLst>
          </p:cNvPr>
          <p:cNvSpPr>
            <a:spLocks noGrp="1"/>
          </p:cNvSpPr>
          <p:nvPr>
            <p:ph sz="quarter" idx="18"/>
          </p:nvPr>
        </p:nvSpPr>
        <p:spPr>
          <a:xfrm>
            <a:off x="4959737" y="2984198"/>
            <a:ext cx="390861" cy="380107"/>
          </a:xfrm>
        </p:spPr>
        <p:txBody>
          <a:bodyPr/>
          <a:lstStyle/>
          <a:p>
            <a:pPr marL="432" indent="0">
              <a:buNone/>
            </a:pPr>
            <a:r>
              <a:rPr lang="en-IN" sz="2400" b="1" dirty="0"/>
              <a:t>4</a:t>
            </a:r>
          </a:p>
        </p:txBody>
      </p:sp>
      <p:sp>
        <p:nvSpPr>
          <p:cNvPr id="8" name="Content Placeholder 7">
            <a:extLst>
              <a:ext uri="{FF2B5EF4-FFF2-40B4-BE49-F238E27FC236}">
                <a16:creationId xmlns:a16="http://schemas.microsoft.com/office/drawing/2014/main" id="{1690A105-9D51-497A-9B23-2012913C074D}"/>
              </a:ext>
            </a:extLst>
          </p:cNvPr>
          <p:cNvSpPr>
            <a:spLocks noGrp="1"/>
          </p:cNvSpPr>
          <p:nvPr>
            <p:ph sz="quarter" idx="19"/>
          </p:nvPr>
        </p:nvSpPr>
        <p:spPr>
          <a:xfrm>
            <a:off x="7432895" y="2922695"/>
            <a:ext cx="534155" cy="441610"/>
          </a:xfrm>
        </p:spPr>
        <p:txBody>
          <a:bodyPr/>
          <a:lstStyle/>
          <a:p>
            <a:pPr marL="0" indent="0">
              <a:buNone/>
            </a:pPr>
            <a:r>
              <a:rPr lang="en-US" sz="2400" b="1" dirty="0"/>
              <a:t>2+</a:t>
            </a:r>
          </a:p>
        </p:txBody>
      </p:sp>
      <p:sp>
        <p:nvSpPr>
          <p:cNvPr id="9" name="Content Placeholder 8">
            <a:extLst>
              <a:ext uri="{FF2B5EF4-FFF2-40B4-BE49-F238E27FC236}">
                <a16:creationId xmlns:a16="http://schemas.microsoft.com/office/drawing/2014/main" id="{69988784-0B77-4FD5-A318-330ECD283C8A}"/>
              </a:ext>
            </a:extLst>
          </p:cNvPr>
          <p:cNvSpPr>
            <a:spLocks noGrp="1"/>
          </p:cNvSpPr>
          <p:nvPr>
            <p:ph sz="quarter" idx="20"/>
          </p:nvPr>
        </p:nvSpPr>
        <p:spPr>
          <a:xfrm>
            <a:off x="457200" y="3654419"/>
            <a:ext cx="1661311" cy="421212"/>
          </a:xfrm>
        </p:spPr>
        <p:txBody>
          <a:bodyPr/>
          <a:lstStyle/>
          <a:p>
            <a:pPr marL="0" indent="0">
              <a:buNone/>
            </a:pPr>
            <a:r>
              <a:rPr lang="en-IN" sz="2400" b="1" dirty="0">
                <a:solidFill>
                  <a:schemeClr val="tx2"/>
                </a:solidFill>
              </a:rPr>
              <a:t>B.</a:t>
            </a:r>
            <a:r>
              <a:rPr lang="en-IN" sz="2400" dirty="0">
                <a:solidFill>
                  <a:schemeClr val="tx2"/>
                </a:solidFill>
              </a:rPr>
              <a:t> </a:t>
            </a:r>
            <a:r>
              <a:rPr lang="en-IN" sz="2400" dirty="0"/>
              <a:t>positron</a:t>
            </a:r>
          </a:p>
        </p:txBody>
      </p:sp>
      <p:sp>
        <p:nvSpPr>
          <p:cNvPr id="10" name="Content Placeholder 9">
            <a:extLst>
              <a:ext uri="{FF2B5EF4-FFF2-40B4-BE49-F238E27FC236}">
                <a16:creationId xmlns:a16="http://schemas.microsoft.com/office/drawing/2014/main" id="{8FC17A3B-AF6E-4471-B216-9CC5BBB548F1}"/>
              </a:ext>
            </a:extLst>
          </p:cNvPr>
          <p:cNvSpPr>
            <a:spLocks noGrp="1"/>
          </p:cNvSpPr>
          <p:nvPr>
            <p:ph sz="quarter" idx="21"/>
          </p:nvPr>
        </p:nvSpPr>
        <p:spPr>
          <a:xfrm>
            <a:off x="4959737" y="3654419"/>
            <a:ext cx="390861" cy="392536"/>
          </a:xfrm>
        </p:spPr>
        <p:txBody>
          <a:bodyPr/>
          <a:lstStyle/>
          <a:p>
            <a:pPr marL="432" indent="0">
              <a:buNone/>
            </a:pPr>
            <a:r>
              <a:rPr lang="en-US" sz="2400" b="1" dirty="0"/>
              <a:t>0</a:t>
            </a:r>
            <a:endParaRPr lang="en-IN" sz="2400" b="1" dirty="0"/>
          </a:p>
        </p:txBody>
      </p:sp>
      <p:sp>
        <p:nvSpPr>
          <p:cNvPr id="11" name="Content Placeholder 10">
            <a:extLst>
              <a:ext uri="{FF2B5EF4-FFF2-40B4-BE49-F238E27FC236}">
                <a16:creationId xmlns:a16="http://schemas.microsoft.com/office/drawing/2014/main" id="{3344567C-265B-4568-B511-3DE3BE04C6B6}"/>
              </a:ext>
            </a:extLst>
          </p:cNvPr>
          <p:cNvSpPr>
            <a:spLocks noGrp="1"/>
          </p:cNvSpPr>
          <p:nvPr>
            <p:ph sz="quarter" idx="22"/>
          </p:nvPr>
        </p:nvSpPr>
        <p:spPr>
          <a:xfrm>
            <a:off x="7432895" y="3654419"/>
            <a:ext cx="1257081" cy="359818"/>
          </a:xfrm>
        </p:spPr>
        <p:txBody>
          <a:bodyPr/>
          <a:lstStyle/>
          <a:p>
            <a:pPr marL="432" indent="0">
              <a:buNone/>
            </a:pPr>
            <a:r>
              <a:rPr lang="en-US" sz="2400" b="1" dirty="0"/>
              <a:t>1+</a:t>
            </a:r>
            <a:endParaRPr lang="en-IN" sz="2400" b="1" dirty="0"/>
          </a:p>
        </p:txBody>
      </p:sp>
      <p:sp>
        <p:nvSpPr>
          <p:cNvPr id="12" name="Content Placeholder 11">
            <a:extLst>
              <a:ext uri="{FF2B5EF4-FFF2-40B4-BE49-F238E27FC236}">
                <a16:creationId xmlns:a16="http://schemas.microsoft.com/office/drawing/2014/main" id="{C1798B09-9593-4E98-A0C0-92A9172748F7}"/>
              </a:ext>
            </a:extLst>
          </p:cNvPr>
          <p:cNvSpPr>
            <a:spLocks noGrp="1"/>
          </p:cNvSpPr>
          <p:nvPr>
            <p:ph sz="quarter" idx="23"/>
          </p:nvPr>
        </p:nvSpPr>
        <p:spPr>
          <a:xfrm>
            <a:off x="447675" y="4304351"/>
            <a:ext cx="2236531" cy="429486"/>
          </a:xfrm>
        </p:spPr>
        <p:txBody>
          <a:bodyPr/>
          <a:lstStyle/>
          <a:p>
            <a:pPr marL="432" indent="0">
              <a:buNone/>
            </a:pPr>
            <a:r>
              <a:rPr lang="en-IN" sz="2400" b="1" dirty="0">
                <a:solidFill>
                  <a:schemeClr val="tx2"/>
                </a:solidFill>
              </a:rPr>
              <a:t>C.</a:t>
            </a:r>
            <a:r>
              <a:rPr lang="en-IN" sz="2400" dirty="0">
                <a:solidFill>
                  <a:schemeClr val="tx2"/>
                </a:solidFill>
              </a:rPr>
              <a:t> </a:t>
            </a:r>
            <a:r>
              <a:rPr lang="en-IN" sz="2400" dirty="0"/>
              <a:t>beta particle</a:t>
            </a:r>
          </a:p>
        </p:txBody>
      </p:sp>
      <p:sp>
        <p:nvSpPr>
          <p:cNvPr id="13" name="Content Placeholder 12">
            <a:extLst>
              <a:ext uri="{FF2B5EF4-FFF2-40B4-BE49-F238E27FC236}">
                <a16:creationId xmlns:a16="http://schemas.microsoft.com/office/drawing/2014/main" id="{392D7D51-6414-42C7-998C-2E59D2607A56}"/>
              </a:ext>
            </a:extLst>
          </p:cNvPr>
          <p:cNvSpPr>
            <a:spLocks noGrp="1"/>
          </p:cNvSpPr>
          <p:nvPr>
            <p:ph sz="quarter" idx="24"/>
          </p:nvPr>
        </p:nvSpPr>
        <p:spPr>
          <a:xfrm>
            <a:off x="4959736" y="4304351"/>
            <a:ext cx="825427" cy="387575"/>
          </a:xfrm>
        </p:spPr>
        <p:txBody>
          <a:bodyPr/>
          <a:lstStyle/>
          <a:p>
            <a:pPr marL="0" indent="0">
              <a:buNone/>
            </a:pPr>
            <a:r>
              <a:rPr lang="en-US" sz="2400" b="1" dirty="0">
                <a:latin typeface="+mn-lt"/>
              </a:rPr>
              <a:t>0</a:t>
            </a:r>
            <a:endParaRPr lang="en-IN" sz="2400" b="1" dirty="0">
              <a:latin typeface="+mn-lt"/>
            </a:endParaRPr>
          </a:p>
        </p:txBody>
      </p:sp>
      <p:graphicFrame>
        <p:nvGraphicFramePr>
          <p:cNvPr id="21" name="Object 20" descr="1 minus">
            <a:extLst>
              <a:ext uri="{FF2B5EF4-FFF2-40B4-BE49-F238E27FC236}">
                <a16:creationId xmlns:a16="http://schemas.microsoft.com/office/drawing/2014/main" id="{9498748F-5786-4BC3-B625-BEA14B1E5025}"/>
              </a:ext>
            </a:extLst>
          </p:cNvPr>
          <p:cNvGraphicFramePr>
            <a:graphicFrameLocks noChangeAspect="1"/>
          </p:cNvGraphicFramePr>
          <p:nvPr>
            <p:extLst>
              <p:ext uri="{D42A27DB-BD31-4B8C-83A1-F6EECF244321}">
                <p14:modId xmlns:p14="http://schemas.microsoft.com/office/powerpoint/2010/main" val="3352400437"/>
              </p:ext>
            </p:extLst>
          </p:nvPr>
        </p:nvGraphicFramePr>
        <p:xfrm>
          <a:off x="7432895" y="4354449"/>
          <a:ext cx="393700" cy="279400"/>
        </p:xfrm>
        <a:graphic>
          <a:graphicData uri="http://schemas.openxmlformats.org/presentationml/2006/ole">
            <mc:AlternateContent xmlns:mc="http://schemas.openxmlformats.org/markup-compatibility/2006">
              <mc:Choice xmlns:v="urn:schemas-microsoft-com:vml" Requires="v">
                <p:oleObj spid="_x0000_s8198" name="Equation" r:id="rId3" imgW="393480" imgH="279360" progId="Equation.DSMT4">
                  <p:embed/>
                </p:oleObj>
              </mc:Choice>
              <mc:Fallback>
                <p:oleObj name="Equation" r:id="rId3" imgW="393480" imgH="279360" progId="Equation.DSMT4">
                  <p:embed/>
                  <p:pic>
                    <p:nvPicPr>
                      <p:cNvPr id="0" name=""/>
                      <p:cNvPicPr/>
                      <p:nvPr/>
                    </p:nvPicPr>
                    <p:blipFill>
                      <a:blip r:embed="rId4"/>
                      <a:stretch>
                        <a:fillRect/>
                      </a:stretch>
                    </p:blipFill>
                    <p:spPr>
                      <a:xfrm>
                        <a:off x="7432895" y="4354449"/>
                        <a:ext cx="393700" cy="279400"/>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99A6A3C4-15BC-4789-972B-E544AB7BD8FC}"/>
              </a:ext>
            </a:extLst>
          </p:cNvPr>
          <p:cNvSpPr>
            <a:spLocks noGrp="1"/>
          </p:cNvSpPr>
          <p:nvPr>
            <p:ph sz="quarter" idx="26"/>
          </p:nvPr>
        </p:nvSpPr>
        <p:spPr>
          <a:xfrm>
            <a:off x="450850" y="4869585"/>
            <a:ext cx="2066013" cy="446828"/>
          </a:xfrm>
        </p:spPr>
        <p:txBody>
          <a:bodyPr/>
          <a:lstStyle/>
          <a:p>
            <a:pPr marL="0" indent="0">
              <a:buNone/>
            </a:pPr>
            <a:r>
              <a:rPr lang="en-IN" sz="2400" b="1" dirty="0">
                <a:solidFill>
                  <a:schemeClr val="tx2"/>
                </a:solidFill>
                <a:latin typeface="+mn-lt"/>
              </a:rPr>
              <a:t>D.</a:t>
            </a:r>
            <a:r>
              <a:rPr lang="en-IN" sz="2400" dirty="0">
                <a:solidFill>
                  <a:schemeClr val="tx2"/>
                </a:solidFill>
                <a:latin typeface="+mn-lt"/>
              </a:rPr>
              <a:t> </a:t>
            </a:r>
            <a:r>
              <a:rPr lang="en-IN" sz="2400" dirty="0">
                <a:latin typeface="+mn-lt"/>
              </a:rPr>
              <a:t>neutron</a:t>
            </a:r>
          </a:p>
        </p:txBody>
      </p:sp>
      <p:sp>
        <p:nvSpPr>
          <p:cNvPr id="16" name="Content Placeholder 15">
            <a:extLst>
              <a:ext uri="{FF2B5EF4-FFF2-40B4-BE49-F238E27FC236}">
                <a16:creationId xmlns:a16="http://schemas.microsoft.com/office/drawing/2014/main" id="{46E72715-DE12-4399-A804-732DF58F7707}"/>
              </a:ext>
            </a:extLst>
          </p:cNvPr>
          <p:cNvSpPr>
            <a:spLocks noGrp="1"/>
          </p:cNvSpPr>
          <p:nvPr>
            <p:ph sz="quarter" idx="27"/>
          </p:nvPr>
        </p:nvSpPr>
        <p:spPr>
          <a:xfrm>
            <a:off x="4959737" y="4869584"/>
            <a:ext cx="1024603" cy="432668"/>
          </a:xfrm>
        </p:spPr>
        <p:txBody>
          <a:bodyPr/>
          <a:lstStyle/>
          <a:p>
            <a:pPr marL="0" indent="0">
              <a:buNone/>
            </a:pPr>
            <a:r>
              <a:rPr lang="en-US" sz="2400" b="1" dirty="0">
                <a:latin typeface="+mn-lt"/>
              </a:rPr>
              <a:t>1</a:t>
            </a:r>
            <a:endParaRPr lang="en-IN" sz="2400" b="1" dirty="0">
              <a:latin typeface="+mn-lt"/>
            </a:endParaRPr>
          </a:p>
        </p:txBody>
      </p:sp>
      <p:sp>
        <p:nvSpPr>
          <p:cNvPr id="17" name="Content Placeholder 16">
            <a:extLst>
              <a:ext uri="{FF2B5EF4-FFF2-40B4-BE49-F238E27FC236}">
                <a16:creationId xmlns:a16="http://schemas.microsoft.com/office/drawing/2014/main" id="{95BE513A-8084-4F36-9C73-327FB0857BAB}"/>
              </a:ext>
            </a:extLst>
          </p:cNvPr>
          <p:cNvSpPr>
            <a:spLocks noGrp="1"/>
          </p:cNvSpPr>
          <p:nvPr>
            <p:ph sz="quarter" idx="28"/>
          </p:nvPr>
        </p:nvSpPr>
        <p:spPr>
          <a:xfrm>
            <a:off x="7432895" y="4869585"/>
            <a:ext cx="1243994" cy="403224"/>
          </a:xfrm>
        </p:spPr>
        <p:txBody>
          <a:bodyPr/>
          <a:lstStyle/>
          <a:p>
            <a:pPr marL="0" indent="0">
              <a:buNone/>
            </a:pPr>
            <a:r>
              <a:rPr lang="en-US" sz="2400" b="1" dirty="0">
                <a:latin typeface="+mn-lt"/>
              </a:rPr>
              <a:t>0</a:t>
            </a:r>
            <a:endParaRPr lang="en-IN" sz="2400" b="1" dirty="0">
              <a:latin typeface="+mn-lt"/>
            </a:endParaRPr>
          </a:p>
        </p:txBody>
      </p:sp>
      <p:sp>
        <p:nvSpPr>
          <p:cNvPr id="18" name="Content Placeholder 17">
            <a:extLst>
              <a:ext uri="{FF2B5EF4-FFF2-40B4-BE49-F238E27FC236}">
                <a16:creationId xmlns:a16="http://schemas.microsoft.com/office/drawing/2014/main" id="{269B2DEB-F609-4E98-ADD3-FCE887A14E0E}"/>
              </a:ext>
            </a:extLst>
          </p:cNvPr>
          <p:cNvSpPr>
            <a:spLocks noGrp="1"/>
          </p:cNvSpPr>
          <p:nvPr>
            <p:ph sz="quarter" idx="29"/>
          </p:nvPr>
        </p:nvSpPr>
        <p:spPr>
          <a:xfrm>
            <a:off x="447675" y="5423030"/>
            <a:ext cx="2159723" cy="446828"/>
          </a:xfrm>
        </p:spPr>
        <p:txBody>
          <a:bodyPr/>
          <a:lstStyle/>
          <a:p>
            <a:pPr marL="0" indent="0">
              <a:buNone/>
            </a:pPr>
            <a:r>
              <a:rPr lang="en-IN" sz="2400" b="1" dirty="0">
                <a:solidFill>
                  <a:schemeClr val="tx2"/>
                </a:solidFill>
                <a:latin typeface="+mn-lt"/>
              </a:rPr>
              <a:t>E.</a:t>
            </a:r>
            <a:r>
              <a:rPr lang="en-IN" sz="2400" dirty="0">
                <a:solidFill>
                  <a:schemeClr val="tx2"/>
                </a:solidFill>
                <a:latin typeface="+mn-lt"/>
              </a:rPr>
              <a:t> </a:t>
            </a:r>
            <a:r>
              <a:rPr lang="en-IN" sz="2400" dirty="0">
                <a:latin typeface="+mn-lt"/>
              </a:rPr>
              <a:t>gamma ray</a:t>
            </a:r>
          </a:p>
        </p:txBody>
      </p:sp>
      <p:sp>
        <p:nvSpPr>
          <p:cNvPr id="19" name="Content Placeholder 18">
            <a:extLst>
              <a:ext uri="{FF2B5EF4-FFF2-40B4-BE49-F238E27FC236}">
                <a16:creationId xmlns:a16="http://schemas.microsoft.com/office/drawing/2014/main" id="{D57C26B1-2EC5-46CF-939C-AB6ACC008E00}"/>
              </a:ext>
            </a:extLst>
          </p:cNvPr>
          <p:cNvSpPr>
            <a:spLocks noGrp="1"/>
          </p:cNvSpPr>
          <p:nvPr>
            <p:ph sz="quarter" idx="30"/>
          </p:nvPr>
        </p:nvSpPr>
        <p:spPr>
          <a:xfrm>
            <a:off x="4959737" y="5478226"/>
            <a:ext cx="390862" cy="403225"/>
          </a:xfrm>
        </p:spPr>
        <p:txBody>
          <a:bodyPr/>
          <a:lstStyle/>
          <a:p>
            <a:pPr marL="0" indent="0">
              <a:buNone/>
            </a:pPr>
            <a:r>
              <a:rPr lang="en-US" sz="2400" b="1" dirty="0">
                <a:latin typeface="+mn-lt"/>
              </a:rPr>
              <a:t>0</a:t>
            </a:r>
            <a:endParaRPr lang="en-IN" sz="2400" b="1" dirty="0">
              <a:latin typeface="+mn-lt"/>
            </a:endParaRPr>
          </a:p>
        </p:txBody>
      </p:sp>
      <p:sp>
        <p:nvSpPr>
          <p:cNvPr id="20" name="Content Placeholder 19">
            <a:extLst>
              <a:ext uri="{FF2B5EF4-FFF2-40B4-BE49-F238E27FC236}">
                <a16:creationId xmlns:a16="http://schemas.microsoft.com/office/drawing/2014/main" id="{0386B7FE-6787-4D91-A9E8-D959266589C3}"/>
              </a:ext>
            </a:extLst>
          </p:cNvPr>
          <p:cNvSpPr>
            <a:spLocks noGrp="1"/>
          </p:cNvSpPr>
          <p:nvPr>
            <p:ph sz="quarter" idx="31"/>
          </p:nvPr>
        </p:nvSpPr>
        <p:spPr>
          <a:xfrm>
            <a:off x="7432894" y="5478227"/>
            <a:ext cx="1253905" cy="359818"/>
          </a:xfrm>
        </p:spPr>
        <p:txBody>
          <a:bodyPr/>
          <a:lstStyle/>
          <a:p>
            <a:pPr marL="0" indent="0">
              <a:buNone/>
            </a:pPr>
            <a:r>
              <a:rPr lang="en-US" sz="2400" b="1" dirty="0">
                <a:latin typeface="+mn-lt"/>
              </a:rPr>
              <a:t>0</a:t>
            </a:r>
            <a:endParaRPr lang="en-IN" sz="2400" b="1" dirty="0">
              <a:latin typeface="+mn-lt"/>
            </a:endParaRPr>
          </a:p>
        </p:txBody>
      </p:sp>
    </p:spTree>
    <p:extLst>
      <p:ext uri="{BB962C8B-B14F-4D97-AF65-F5344CB8AC3E}">
        <p14:creationId xmlns:p14="http://schemas.microsoft.com/office/powerpoint/2010/main" val="600936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Biological Effects of Radiation</a:t>
            </a:r>
            <a:endParaRPr lang="en-US" dirty="0"/>
          </a:p>
        </p:txBody>
      </p:sp>
      <p:sp>
        <p:nvSpPr>
          <p:cNvPr id="3" name="Content Placeholder 2"/>
          <p:cNvSpPr>
            <a:spLocks noGrp="1"/>
          </p:cNvSpPr>
          <p:nvPr>
            <p:ph sz="quarter" idx="13"/>
          </p:nvPr>
        </p:nvSpPr>
        <p:spPr>
          <a:xfrm>
            <a:off x="457200" y="1556326"/>
            <a:ext cx="8153400" cy="4539673"/>
          </a:xfrm>
        </p:spPr>
        <p:txBody>
          <a:bodyPr/>
          <a:lstStyle/>
          <a:p>
            <a:pPr marL="0" indent="0" eaLnBrk="1" hangingPunct="1">
              <a:buNone/>
              <a:defRPr/>
            </a:pPr>
            <a:r>
              <a:rPr sz="2400" b="1" dirty="0"/>
              <a:t>Ionizing radiation</a:t>
            </a:r>
            <a:r>
              <a:rPr sz="2400" i="1" dirty="0"/>
              <a:t> </a:t>
            </a:r>
            <a:r>
              <a:rPr sz="2400" dirty="0"/>
              <a:t>strikes molecules in its path.</a:t>
            </a:r>
            <a:endParaRPr sz="2400" dirty="0">
              <a:solidFill>
                <a:srgbClr val="000000"/>
              </a:solidFill>
              <a:ea typeface="ＭＳ Ｐゴシック" charset="0"/>
              <a:cs typeface="ＭＳ Ｐゴシック" charset="0"/>
            </a:endParaRPr>
          </a:p>
          <a:p>
            <a:pPr>
              <a:defRPr/>
            </a:pPr>
            <a:r>
              <a:rPr sz="2400" dirty="0">
                <a:solidFill>
                  <a:srgbClr val="000000"/>
                </a:solidFill>
                <a:ea typeface="ＭＳ Ｐゴシック" charset="0"/>
                <a:cs typeface="ＭＳ Ｐゴシック" charset="0"/>
              </a:rPr>
              <a:t>It </a:t>
            </a:r>
            <a:r>
              <a:rPr sz="2400" dirty="0">
                <a:cs typeface="Times New Roman" charset="0"/>
              </a:rPr>
              <a:t>damages the cells most sensitive to radiation: rapidly dividing cells in bone marrow, skin, and reproductive organs, and cancer cells.</a:t>
            </a:r>
          </a:p>
          <a:p>
            <a:pPr>
              <a:defRPr/>
            </a:pPr>
            <a:r>
              <a:rPr sz="2400" dirty="0">
                <a:cs typeface="Times New Roman" charset="0"/>
              </a:rPr>
              <a:t>Cancer cells are highly sensitive to radiation; large doses of radiation are used to destroy them.</a:t>
            </a:r>
          </a:p>
          <a:p>
            <a:pPr>
              <a:defRPr/>
            </a:pPr>
            <a:r>
              <a:rPr sz="2400" dirty="0">
                <a:cs typeface="Times New Roman" charset="0"/>
              </a:rPr>
              <a:t>The normal tissue around cancer cells divides at a slower rate and suffers less damage from radiation.</a:t>
            </a:r>
          </a:p>
          <a:p>
            <a:pPr>
              <a:defRPr/>
            </a:pPr>
            <a:r>
              <a:rPr sz="2400" dirty="0">
                <a:cs typeface="Times New Roman" charset="0"/>
              </a:rPr>
              <a:t>Radiation may cause malignant tumors, leukemia, anemia, and genetic mutations.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Radiation Protection </a:t>
            </a:r>
            <a:r>
              <a:rPr lang="en-US" altLang="en-US" sz="2000" b="0" dirty="0">
                <a:ea typeface="ＭＳ Ｐゴシック" pitchFamily="34" charset="-128"/>
              </a:rPr>
              <a:t>(1 of 3)</a:t>
            </a:r>
            <a:endParaRPr lang="en-US" sz="2000" b="0" dirty="0"/>
          </a:p>
        </p:txBody>
      </p:sp>
      <p:sp>
        <p:nvSpPr>
          <p:cNvPr id="3" name="Content Placeholder 2"/>
          <p:cNvSpPr>
            <a:spLocks noGrp="1"/>
          </p:cNvSpPr>
          <p:nvPr>
            <p:ph sz="quarter" idx="13"/>
          </p:nvPr>
        </p:nvSpPr>
        <p:spPr>
          <a:xfrm>
            <a:off x="457200" y="1556327"/>
            <a:ext cx="8382000" cy="3244274"/>
          </a:xfrm>
        </p:spPr>
        <p:txBody>
          <a:bodyPr/>
          <a:lstStyle/>
          <a:p>
            <a:pPr marL="0" indent="0">
              <a:buClr>
                <a:schemeClr val="accent1"/>
              </a:buClr>
              <a:buNone/>
              <a:defRPr/>
            </a:pPr>
            <a:r>
              <a:rPr sz="2400" dirty="0">
                <a:cs typeface="Times New Roman" panose="02020603050405020304" pitchFamily="18" charset="0"/>
              </a:rPr>
              <a:t>Radiation protection requires</a:t>
            </a:r>
            <a:endParaRPr sz="2400" dirty="0">
              <a:solidFill>
                <a:srgbClr val="000000"/>
              </a:solidFill>
              <a:ea typeface="ＭＳ Ｐゴシック" charset="0"/>
              <a:cs typeface="ＭＳ Ｐゴシック" charset="0"/>
            </a:endParaRPr>
          </a:p>
          <a:p>
            <a:pPr>
              <a:defRPr/>
            </a:pPr>
            <a:r>
              <a:rPr sz="2400" dirty="0">
                <a:cs typeface="Times New Roman" panose="02020603050405020304" pitchFamily="18" charset="0"/>
              </a:rPr>
              <a:t>paper and clothing for alpha particles</a:t>
            </a:r>
          </a:p>
          <a:p>
            <a:pPr>
              <a:defRPr/>
            </a:pPr>
            <a:r>
              <a:rPr sz="2400" dirty="0">
                <a:cs typeface="Times New Roman" panose="02020603050405020304" pitchFamily="18" charset="0"/>
              </a:rPr>
              <a:t>a lab coat or gloves for beta particles</a:t>
            </a:r>
          </a:p>
          <a:p>
            <a:pPr>
              <a:defRPr/>
            </a:pPr>
            <a:r>
              <a:rPr sz="2400" dirty="0">
                <a:cs typeface="Times New Roman" panose="02020603050405020304" pitchFamily="18" charset="0"/>
              </a:rPr>
              <a:t>a lead shield or thick concrete wall for gamma rays</a:t>
            </a:r>
          </a:p>
          <a:p>
            <a:pPr>
              <a:defRPr/>
            </a:pPr>
            <a:r>
              <a:rPr sz="2400" dirty="0">
                <a:cs typeface="Times New Roman" panose="02020603050405020304" pitchFamily="18" charset="0"/>
              </a:rPr>
              <a:t>limiting the amount of time spent near a radioactive source</a:t>
            </a:r>
          </a:p>
          <a:p>
            <a:pPr>
              <a:defRPr/>
            </a:pPr>
            <a:r>
              <a:rPr sz="2400" dirty="0">
                <a:cs typeface="Times New Roman" panose="02020603050405020304" pitchFamily="18" charset="0"/>
              </a:rPr>
              <a:t>increasing the distance from the source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Protection </a:t>
            </a:r>
            <a:r>
              <a:rPr lang="en-US" sz="2000" b="0" dirty="0"/>
              <a:t>(2 of 3)</a:t>
            </a:r>
          </a:p>
        </p:txBody>
      </p:sp>
      <p:pic>
        <p:nvPicPr>
          <p:cNvPr id="17" name="Content Placeholder 16" descr="Arrows represent the depth of penetration for each. Alpha stops at the front of his shirt. Beta moves a few inches into the body. Gamma passes completely through the body."/>
          <p:cNvPicPr>
            <a:picLocks noGrp="1" noChangeAspect="1"/>
          </p:cNvPicPr>
          <p:nvPr>
            <p:ph sz="quarter" idx="14"/>
          </p:nvPr>
        </p:nvPicPr>
        <p:blipFill>
          <a:blip r:embed="rId2"/>
          <a:stretch>
            <a:fillRect/>
          </a:stretch>
        </p:blipFill>
        <p:spPr>
          <a:xfrm>
            <a:off x="1329233" y="1538288"/>
            <a:ext cx="1980209" cy="3325812"/>
          </a:xfrm>
          <a:prstGeom prst="rect">
            <a:avLst/>
          </a:prstGeom>
        </p:spPr>
      </p:pic>
      <p:sp>
        <p:nvSpPr>
          <p:cNvPr id="5" name="Content Placeholder 4"/>
          <p:cNvSpPr>
            <a:spLocks noGrp="1"/>
          </p:cNvSpPr>
          <p:nvPr>
            <p:ph sz="quarter" idx="15"/>
          </p:nvPr>
        </p:nvSpPr>
        <p:spPr>
          <a:xfrm>
            <a:off x="457200" y="5089739"/>
            <a:ext cx="3149600" cy="1145960"/>
          </a:xfrm>
        </p:spPr>
        <p:txBody>
          <a:bodyPr/>
          <a:lstStyle/>
          <a:p>
            <a:pPr marL="432" indent="0">
              <a:buNone/>
            </a:pPr>
            <a:r>
              <a:rPr lang="en-US" dirty="0"/>
              <a:t>Different types of radiation penetrate the body to different depths.</a:t>
            </a:r>
          </a:p>
        </p:txBody>
      </p:sp>
      <p:pic>
        <p:nvPicPr>
          <p:cNvPr id="18" name="Content Placeholder 17" descr="A lab worker uses a lead shield to work with radioisotopes."/>
          <p:cNvPicPr>
            <a:picLocks noGrp="1" noChangeAspect="1"/>
          </p:cNvPicPr>
          <p:nvPr>
            <p:ph sz="quarter" idx="16"/>
          </p:nvPr>
        </p:nvPicPr>
        <p:blipFill>
          <a:blip r:embed="rId3"/>
          <a:stretch>
            <a:fillRect/>
          </a:stretch>
        </p:blipFill>
        <p:spPr>
          <a:xfrm>
            <a:off x="5657057" y="1601429"/>
            <a:ext cx="2176461" cy="3151905"/>
          </a:xfrm>
          <a:prstGeom prst="rect">
            <a:avLst/>
          </a:prstGeom>
        </p:spPr>
      </p:pic>
      <p:sp>
        <p:nvSpPr>
          <p:cNvPr id="6" name="Content Placeholder 5"/>
          <p:cNvSpPr>
            <a:spLocks noGrp="1"/>
          </p:cNvSpPr>
          <p:nvPr>
            <p:ph sz="quarter" idx="17"/>
          </p:nvPr>
        </p:nvSpPr>
        <p:spPr>
          <a:xfrm>
            <a:off x="4737100" y="5042113"/>
            <a:ext cx="3949700" cy="1193585"/>
          </a:xfrm>
        </p:spPr>
        <p:txBody>
          <a:bodyPr/>
          <a:lstStyle/>
          <a:p>
            <a:pPr marL="432" indent="0">
              <a:buNone/>
            </a:pPr>
            <a:r>
              <a:rPr lang="en-US" dirty="0"/>
              <a:t>In a nuclear pharmacy, a person working with radioisotopes wears protective clothing and gloves and uses a lead glass shield on a syringe.</a:t>
            </a:r>
          </a:p>
        </p:txBody>
      </p:sp>
    </p:spTree>
    <p:extLst>
      <p:ext uri="{BB962C8B-B14F-4D97-AF65-F5344CB8AC3E}">
        <p14:creationId xmlns:p14="http://schemas.microsoft.com/office/powerpoint/2010/main" val="3547456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Protection </a:t>
            </a:r>
            <a:r>
              <a:rPr lang="en-US" sz="2000" b="0" dirty="0"/>
              <a:t>(3 of 3)</a:t>
            </a:r>
          </a:p>
        </p:txBody>
      </p:sp>
      <p:sp>
        <p:nvSpPr>
          <p:cNvPr id="3" name="Content Placeholder 2"/>
          <p:cNvSpPr>
            <a:spLocks noGrp="1"/>
          </p:cNvSpPr>
          <p:nvPr>
            <p:ph sz="quarter" idx="13"/>
          </p:nvPr>
        </p:nvSpPr>
        <p:spPr>
          <a:xfrm>
            <a:off x="457200" y="1556327"/>
            <a:ext cx="8229600" cy="437573"/>
          </a:xfrm>
        </p:spPr>
        <p:txBody>
          <a:bodyPr/>
          <a:lstStyle/>
          <a:p>
            <a:pPr marL="432" indent="0">
              <a:buNone/>
            </a:pPr>
            <a:r>
              <a:rPr lang="en-US" sz="2400" b="1" dirty="0"/>
              <a:t>Table 5.3 </a:t>
            </a:r>
            <a:r>
              <a:rPr lang="en-US" sz="2400" dirty="0"/>
              <a:t>Properties of Radiation and Shielding Required</a:t>
            </a:r>
          </a:p>
        </p:txBody>
      </p:sp>
      <p:graphicFrame>
        <p:nvGraphicFramePr>
          <p:cNvPr id="5" name="Content Placeholder 4"/>
          <p:cNvGraphicFramePr>
            <a:graphicFrameLocks noGrp="1"/>
          </p:cNvGraphicFramePr>
          <p:nvPr>
            <p:ph sz="quarter" idx="14"/>
            <p:extLst>
              <p:ext uri="{D42A27DB-BD31-4B8C-83A1-F6EECF244321}">
                <p14:modId xmlns:p14="http://schemas.microsoft.com/office/powerpoint/2010/main" val="2640146296"/>
              </p:ext>
            </p:extLst>
          </p:nvPr>
        </p:nvGraphicFramePr>
        <p:xfrm>
          <a:off x="457200" y="2236788"/>
          <a:ext cx="8229600" cy="2392680"/>
        </p:xfrm>
        <a:graphic>
          <a:graphicData uri="http://schemas.openxmlformats.org/drawingml/2006/table">
            <a:tbl>
              <a:tblPr firstRow="1" bandRow="1">
                <a:tableStyleId>{2D5ABB26-0587-4C30-8999-92F81FD0307C}</a:tableStyleId>
              </a:tblPr>
              <a:tblGrid>
                <a:gridCol w="1943100">
                  <a:extLst>
                    <a:ext uri="{9D8B030D-6E8A-4147-A177-3AD203B41FA5}">
                      <a16:colId xmlns:a16="http://schemas.microsoft.com/office/drawing/2014/main" val="3305664907"/>
                    </a:ext>
                  </a:extLst>
                </a:gridCol>
                <a:gridCol w="2171700">
                  <a:extLst>
                    <a:ext uri="{9D8B030D-6E8A-4147-A177-3AD203B41FA5}">
                      <a16:colId xmlns:a16="http://schemas.microsoft.com/office/drawing/2014/main" val="2587869755"/>
                    </a:ext>
                  </a:extLst>
                </a:gridCol>
                <a:gridCol w="2057400">
                  <a:extLst>
                    <a:ext uri="{9D8B030D-6E8A-4147-A177-3AD203B41FA5}">
                      <a16:colId xmlns:a16="http://schemas.microsoft.com/office/drawing/2014/main" val="3467060924"/>
                    </a:ext>
                  </a:extLst>
                </a:gridCol>
                <a:gridCol w="2057400">
                  <a:extLst>
                    <a:ext uri="{9D8B030D-6E8A-4147-A177-3AD203B41FA5}">
                      <a16:colId xmlns:a16="http://schemas.microsoft.com/office/drawing/2014/main" val="1331958610"/>
                    </a:ext>
                  </a:extLst>
                </a:gridCol>
              </a:tblGrid>
              <a:tr h="370840">
                <a:tc>
                  <a:txBody>
                    <a:bodyPr/>
                    <a:lstStyle/>
                    <a:p>
                      <a:r>
                        <a:rPr lang="en-US" sz="1800" b="1" dirty="0">
                          <a:solidFill>
                            <a:schemeClr val="tx1"/>
                          </a:solidFill>
                        </a:rPr>
                        <a:t>Property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Alpha</a:t>
                      </a:r>
                      <a:r>
                        <a:rPr lang="en-US" sz="900" b="1" dirty="0">
                          <a:solidFill>
                            <a:schemeClr val="tx1"/>
                          </a:solidFill>
                        </a:rPr>
                        <a:t> </a:t>
                      </a:r>
                      <a:r>
                        <a:rPr lang="en-US" sz="900" b="1" dirty="0" err="1">
                          <a:solidFill>
                            <a:schemeClr val="tx1"/>
                          </a:solidFill>
                        </a:rPr>
                        <a:t>alpha</a:t>
                      </a:r>
                      <a:r>
                        <a:rPr lang="en-US" sz="500" b="1" dirty="0">
                          <a:solidFill>
                            <a:schemeClr val="tx1"/>
                          </a:solidFill>
                        </a:rPr>
                        <a:t> </a:t>
                      </a:r>
                      <a:r>
                        <a:rPr lang="en-US" sz="1800" b="1" dirty="0">
                          <a:solidFill>
                            <a:schemeClr val="tx1"/>
                          </a:solidFill>
                        </a:rPr>
                        <a:t> Particle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Beta </a:t>
                      </a:r>
                      <a:r>
                        <a:rPr lang="en-US" sz="900" b="1" dirty="0" err="1">
                          <a:solidFill>
                            <a:schemeClr val="tx1"/>
                          </a:solidFill>
                        </a:rPr>
                        <a:t>beta</a:t>
                      </a:r>
                      <a:r>
                        <a:rPr lang="en-US" sz="1800" b="1" dirty="0">
                          <a:solidFill>
                            <a:schemeClr val="tx1"/>
                          </a:solidFill>
                        </a:rPr>
                        <a:t>   Particle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Gamma </a:t>
                      </a:r>
                      <a:r>
                        <a:rPr lang="en-US" sz="500" b="1" dirty="0" err="1">
                          <a:solidFill>
                            <a:schemeClr val="tx1"/>
                          </a:solidFill>
                        </a:rPr>
                        <a:t>gamma</a:t>
                      </a:r>
                      <a:r>
                        <a:rPr lang="en-US" sz="1800" b="1" dirty="0">
                          <a:solidFill>
                            <a:schemeClr val="tx1"/>
                          </a:solidFill>
                        </a:rPr>
                        <a:t>   Ray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3391279"/>
                  </a:ext>
                </a:extLst>
              </a:tr>
              <a:tr h="370840">
                <a:tc>
                  <a:txBody>
                    <a:bodyPr/>
                    <a:lstStyle/>
                    <a:p>
                      <a:r>
                        <a:rPr lang="en-US" sz="1800" b="1" dirty="0">
                          <a:solidFill>
                            <a:schemeClr val="tx1"/>
                          </a:solidFill>
                        </a:rPr>
                        <a:t>Travel Distance in 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2 to 4</a:t>
                      </a:r>
                      <a:r>
                        <a:rPr lang="en-US" sz="1800" b="0" baseline="0" dirty="0">
                          <a:solidFill>
                            <a:schemeClr val="tx1"/>
                          </a:solidFill>
                        </a:rPr>
                        <a:t> c</a:t>
                      </a:r>
                      <a:r>
                        <a:rPr lang="en-US" sz="100" b="0" baseline="0" dirty="0">
                          <a:solidFill>
                            <a:schemeClr val="tx1"/>
                          </a:solidFill>
                        </a:rPr>
                        <a:t> </a:t>
                      </a:r>
                      <a:r>
                        <a:rPr lang="en-US" sz="1800" b="0" baseline="0" dirty="0">
                          <a:solidFill>
                            <a:schemeClr val="tx1"/>
                          </a:solidFill>
                        </a:rPr>
                        <a:t>m</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200 to 300</a:t>
                      </a:r>
                      <a:r>
                        <a:rPr lang="en-US" sz="1800" b="0" baseline="0" dirty="0">
                          <a:solidFill>
                            <a:schemeClr val="tx1"/>
                          </a:solidFill>
                        </a:rPr>
                        <a:t> c</a:t>
                      </a:r>
                      <a:r>
                        <a:rPr lang="en-US" sz="100" b="0" baseline="0" dirty="0">
                          <a:solidFill>
                            <a:schemeClr val="tx1"/>
                          </a:solidFill>
                        </a:rPr>
                        <a:t> </a:t>
                      </a:r>
                      <a:r>
                        <a:rPr lang="en-US" sz="1800" b="0" baseline="0" dirty="0">
                          <a:solidFill>
                            <a:schemeClr val="tx1"/>
                          </a:solidFill>
                        </a:rPr>
                        <a:t>m</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500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0809406"/>
                  </a:ext>
                </a:extLst>
              </a:tr>
              <a:tr h="370840">
                <a:tc>
                  <a:txBody>
                    <a:bodyPr/>
                    <a:lstStyle/>
                    <a:p>
                      <a:r>
                        <a:rPr lang="en-US" sz="1800" b="1" dirty="0">
                          <a:solidFill>
                            <a:schemeClr val="tx1"/>
                          </a:solidFill>
                        </a:rPr>
                        <a:t>Tissue Depth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0.05 m</a:t>
                      </a:r>
                      <a:r>
                        <a:rPr lang="en-US" sz="100" b="0" dirty="0">
                          <a:solidFill>
                            <a:schemeClr val="tx1"/>
                          </a:solidFill>
                        </a:rPr>
                        <a:t> </a:t>
                      </a:r>
                      <a:r>
                        <a:rPr lang="en-US" sz="1800" b="0" dirty="0" err="1">
                          <a:solidFill>
                            <a:schemeClr val="tx1"/>
                          </a:solidFill>
                        </a:rPr>
                        <a:t>m</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4 to 5 m</a:t>
                      </a:r>
                      <a:r>
                        <a:rPr lang="en-US" sz="100" b="0" dirty="0">
                          <a:solidFill>
                            <a:schemeClr val="tx1"/>
                          </a:solidFill>
                        </a:rPr>
                        <a:t> </a:t>
                      </a:r>
                      <a:r>
                        <a:rPr lang="en-US" sz="1800" b="0" dirty="0" err="1">
                          <a:solidFill>
                            <a:schemeClr val="tx1"/>
                          </a:solidFill>
                        </a:rPr>
                        <a:t>m</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50 c</a:t>
                      </a:r>
                      <a:r>
                        <a:rPr lang="en-US" sz="100" b="0" dirty="0">
                          <a:solidFill>
                            <a:schemeClr val="tx1"/>
                          </a:solidFill>
                        </a:rPr>
                        <a:t> </a:t>
                      </a:r>
                      <a:r>
                        <a:rPr lang="en-US" sz="1800" b="0" dirty="0">
                          <a:solidFill>
                            <a:schemeClr val="tx1"/>
                          </a:solidFill>
                        </a:rPr>
                        <a:t>m or more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3638531"/>
                  </a:ext>
                </a:extLst>
              </a:tr>
              <a:tr h="370840">
                <a:tc>
                  <a:txBody>
                    <a:bodyPr/>
                    <a:lstStyle/>
                    <a:p>
                      <a:r>
                        <a:rPr lang="en-US" sz="1800" b="1" dirty="0">
                          <a:solidFill>
                            <a:schemeClr val="tx1"/>
                          </a:solidFill>
                        </a:rPr>
                        <a:t>Shielding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Paper, clothing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Heavy clothing, lab coats, gloves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Lead, thick concrete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2846898"/>
                  </a:ext>
                </a:extLst>
              </a:tr>
              <a:tr h="370840">
                <a:tc>
                  <a:txBody>
                    <a:bodyPr/>
                    <a:lstStyle/>
                    <a:p>
                      <a:r>
                        <a:rPr lang="en-US" sz="1800" b="1" dirty="0">
                          <a:solidFill>
                            <a:schemeClr val="tx1"/>
                          </a:solidFill>
                        </a:rPr>
                        <a:t>Typical 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Radium-226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Carbon-14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dirty="0">
                          <a:solidFill>
                            <a:schemeClr val="tx1"/>
                          </a:solidFill>
                        </a:rPr>
                        <a:t>Technetium-99m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0000018"/>
                  </a:ext>
                </a:extLst>
              </a:tr>
            </a:tbl>
          </a:graphicData>
        </a:graphic>
      </p:graphicFrame>
      <p:graphicFrame>
        <p:nvGraphicFramePr>
          <p:cNvPr id="6" name="Object 5">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28517021"/>
              </p:ext>
            </p:extLst>
          </p:nvPr>
        </p:nvGraphicFramePr>
        <p:xfrm>
          <a:off x="3159415" y="2308225"/>
          <a:ext cx="355600" cy="266700"/>
        </p:xfrm>
        <a:graphic>
          <a:graphicData uri="http://schemas.openxmlformats.org/presentationml/2006/ole">
            <mc:AlternateContent xmlns:mc="http://schemas.openxmlformats.org/markup-compatibility/2006">
              <mc:Choice xmlns:v="urn:schemas-microsoft-com:vml" Requires="v">
                <p:oleObj spid="_x0000_s9230" name="Equation" r:id="rId3" imgW="355320" imgH="266400" progId="Equation.DSMT4">
                  <p:embed/>
                </p:oleObj>
              </mc:Choice>
              <mc:Fallback>
                <p:oleObj name="Equation" r:id="rId3" imgW="355320" imgH="266400" progId="Equation.DSMT4">
                  <p:embed/>
                  <p:pic>
                    <p:nvPicPr>
                      <p:cNvPr id="0" name=""/>
                      <p:cNvPicPr/>
                      <p:nvPr/>
                    </p:nvPicPr>
                    <p:blipFill>
                      <a:blip r:embed="rId4"/>
                      <a:stretch>
                        <a:fillRect/>
                      </a:stretch>
                    </p:blipFill>
                    <p:spPr>
                      <a:xfrm>
                        <a:off x="3159415" y="2308225"/>
                        <a:ext cx="355600" cy="266700"/>
                      </a:xfrm>
                      <a:prstGeom prst="rect">
                        <a:avLst/>
                      </a:prstGeom>
                      <a:solidFill>
                        <a:schemeClr val="bg1"/>
                      </a:solidFill>
                    </p:spPr>
                  </p:pic>
                </p:oleObj>
              </mc:Fallback>
            </mc:AlternateContent>
          </a:graphicData>
        </a:graphic>
      </p:graphicFrame>
      <p:graphicFrame>
        <p:nvGraphicFramePr>
          <p:cNvPr id="7" name="Object 6">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018235886"/>
              </p:ext>
            </p:extLst>
          </p:nvPr>
        </p:nvGraphicFramePr>
        <p:xfrm>
          <a:off x="5238175" y="2301875"/>
          <a:ext cx="355600" cy="266700"/>
        </p:xfrm>
        <a:graphic>
          <a:graphicData uri="http://schemas.openxmlformats.org/presentationml/2006/ole">
            <mc:AlternateContent xmlns:mc="http://schemas.openxmlformats.org/markup-compatibility/2006">
              <mc:Choice xmlns:v="urn:schemas-microsoft-com:vml" Requires="v">
                <p:oleObj spid="_x0000_s9231" name="Equation" r:id="rId5" imgW="355320" imgH="266400" progId="Equation.DSMT4">
                  <p:embed/>
                </p:oleObj>
              </mc:Choice>
              <mc:Fallback>
                <p:oleObj name="Equation" r:id="rId5" imgW="355320" imgH="266400" progId="Equation.DSMT4">
                  <p:embed/>
                  <p:pic>
                    <p:nvPicPr>
                      <p:cNvPr id="0" name=""/>
                      <p:cNvPicPr/>
                      <p:nvPr/>
                    </p:nvPicPr>
                    <p:blipFill>
                      <a:blip r:embed="rId6"/>
                      <a:stretch>
                        <a:fillRect/>
                      </a:stretch>
                    </p:blipFill>
                    <p:spPr>
                      <a:xfrm>
                        <a:off x="5238175" y="2301875"/>
                        <a:ext cx="355600" cy="266700"/>
                      </a:xfrm>
                      <a:prstGeom prst="rect">
                        <a:avLst/>
                      </a:prstGeom>
                      <a:solidFill>
                        <a:schemeClr val="bg1"/>
                      </a:solidFill>
                    </p:spPr>
                  </p:pic>
                </p:oleObj>
              </mc:Fallback>
            </mc:AlternateContent>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035097386"/>
              </p:ext>
            </p:extLst>
          </p:nvPr>
        </p:nvGraphicFramePr>
        <p:xfrm>
          <a:off x="7638475" y="2301875"/>
          <a:ext cx="330200" cy="266700"/>
        </p:xfrm>
        <a:graphic>
          <a:graphicData uri="http://schemas.openxmlformats.org/presentationml/2006/ole">
            <mc:AlternateContent xmlns:mc="http://schemas.openxmlformats.org/markup-compatibility/2006">
              <mc:Choice xmlns:v="urn:schemas-microsoft-com:vml" Requires="v">
                <p:oleObj spid="_x0000_s9232" name="Equation" r:id="rId7" imgW="330120" imgH="266400" progId="Equation.DSMT4">
                  <p:embed/>
                </p:oleObj>
              </mc:Choice>
              <mc:Fallback>
                <p:oleObj name="Equation" r:id="rId7" imgW="330120" imgH="266400" progId="Equation.DSMT4">
                  <p:embed/>
                  <p:pic>
                    <p:nvPicPr>
                      <p:cNvPr id="0" name=""/>
                      <p:cNvPicPr/>
                      <p:nvPr/>
                    </p:nvPicPr>
                    <p:blipFill>
                      <a:blip r:embed="rId8"/>
                      <a:stretch>
                        <a:fillRect/>
                      </a:stretch>
                    </p:blipFill>
                    <p:spPr>
                      <a:xfrm>
                        <a:off x="7638475" y="2301875"/>
                        <a:ext cx="330200" cy="2667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260371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Learning Check 2</a:t>
            </a:r>
            <a:endParaRPr lang="en-US" dirty="0"/>
          </a:p>
        </p:txBody>
      </p:sp>
      <p:sp>
        <p:nvSpPr>
          <p:cNvPr id="3" name="Content Placeholder 2"/>
          <p:cNvSpPr>
            <a:spLocks noGrp="1"/>
          </p:cNvSpPr>
          <p:nvPr>
            <p:ph sz="quarter" idx="14"/>
          </p:nvPr>
        </p:nvSpPr>
        <p:spPr>
          <a:xfrm>
            <a:off x="457200" y="1555200"/>
            <a:ext cx="8229600" cy="710145"/>
          </a:xfrm>
        </p:spPr>
        <p:txBody>
          <a:bodyPr/>
          <a:lstStyle/>
          <a:p>
            <a:pPr marL="0" marR="0" lvl="0" indent="0" algn="l" defTabSz="914400" rtl="0" eaLnBrk="1" fontAlgn="auto" latinLnBrk="0" hangingPunct="1">
              <a:lnSpc>
                <a:spcPct val="100000"/>
              </a:lnSpc>
              <a:spcBef>
                <a:spcPts val="1500"/>
              </a:spcBef>
              <a:spcAft>
                <a:spcPts val="0"/>
              </a:spcAft>
              <a:buClrTx/>
              <a:buSzTx/>
              <a:buFont typeface="Arial"/>
              <a:buNone/>
              <a:tabLst/>
              <a:defRPr/>
            </a:pPr>
            <a:r>
              <a:rPr lang="en-US" sz="2400" b="0" i="0" u="none" strike="noStrike" cap="none" dirty="0">
                <a:solidFill>
                  <a:schemeClr val="dk1"/>
                </a:solidFill>
                <a:effectLst/>
                <a:sym typeface="Arial"/>
              </a:rPr>
              <a:t>Indicate the type of radiation (alpha, beta, and/or gamma) protection for each type of shielding.</a:t>
            </a:r>
            <a:endParaRPr lang="en-IN" sz="2400" dirty="0">
              <a:effectLst/>
            </a:endParaRPr>
          </a:p>
        </p:txBody>
      </p:sp>
      <p:sp>
        <p:nvSpPr>
          <p:cNvPr id="4" name="Content Placeholder 3"/>
          <p:cNvSpPr>
            <a:spLocks noGrp="1"/>
          </p:cNvSpPr>
          <p:nvPr>
            <p:ph sz="quarter" idx="15"/>
          </p:nvPr>
        </p:nvSpPr>
        <p:spPr>
          <a:xfrm>
            <a:off x="466508" y="2533155"/>
            <a:ext cx="2678473" cy="476932"/>
          </a:xfrm>
        </p:spPr>
        <p:txBody>
          <a:bodyPr/>
          <a:lstStyle/>
          <a:p>
            <a:pPr marL="0" marR="0" lvl="0" indent="0" algn="l" defTabSz="914400" rtl="0" eaLnBrk="1" fontAlgn="auto" latinLnBrk="0" hangingPunct="1">
              <a:lnSpc>
                <a:spcPct val="100000"/>
              </a:lnSpc>
              <a:spcBef>
                <a:spcPts val="1500"/>
              </a:spcBef>
              <a:spcAft>
                <a:spcPts val="0"/>
              </a:spcAft>
              <a:buClrTx/>
              <a:buSzTx/>
              <a:buFont typeface="Arial"/>
              <a:buNone/>
              <a:tabLst/>
              <a:defRPr/>
            </a:pPr>
            <a:r>
              <a:rPr lang="en-US" sz="2400" b="1" i="0" u="none" strike="noStrike" cap="none" dirty="0">
                <a:solidFill>
                  <a:schemeClr val="tx2"/>
                </a:solidFill>
                <a:effectLst/>
                <a:sym typeface="Arial"/>
              </a:rPr>
              <a:t>A.</a:t>
            </a:r>
            <a:r>
              <a:rPr lang="en-US" sz="2400" b="0" i="0" u="none" strike="noStrike" cap="none" dirty="0">
                <a:solidFill>
                  <a:schemeClr val="tx2"/>
                </a:solidFill>
                <a:effectLst/>
                <a:sym typeface="Arial"/>
              </a:rPr>
              <a:t> </a:t>
            </a:r>
            <a:r>
              <a:rPr lang="en-US" sz="2400" b="0" i="0" u="none" strike="noStrike" cap="none" dirty="0">
                <a:solidFill>
                  <a:schemeClr val="dk1"/>
                </a:solidFill>
                <a:effectLst/>
                <a:sym typeface="Arial"/>
              </a:rPr>
              <a:t>heavy clothing</a:t>
            </a:r>
            <a:endParaRPr lang="en-IN" sz="2400" dirty="0">
              <a:effectLst/>
            </a:endParaRPr>
          </a:p>
        </p:txBody>
      </p:sp>
      <p:sp>
        <p:nvSpPr>
          <p:cNvPr id="5" name="Content Placeholder 4"/>
          <p:cNvSpPr>
            <a:spLocks noGrp="1"/>
          </p:cNvSpPr>
          <p:nvPr>
            <p:ph sz="quarter" idx="16"/>
          </p:nvPr>
        </p:nvSpPr>
        <p:spPr>
          <a:xfrm>
            <a:off x="457200" y="3020400"/>
            <a:ext cx="1356543" cy="409803"/>
          </a:xfrm>
        </p:spPr>
        <p:txBody>
          <a:bodyPr/>
          <a:lstStyle/>
          <a:p>
            <a:pPr marL="0" marR="0" lvl="0" indent="0" algn="l" defTabSz="914400" rtl="0" eaLnBrk="1" fontAlgn="auto" latinLnBrk="0" hangingPunct="1">
              <a:lnSpc>
                <a:spcPct val="100000"/>
              </a:lnSpc>
              <a:spcBef>
                <a:spcPts val="1500"/>
              </a:spcBef>
              <a:spcAft>
                <a:spcPts val="0"/>
              </a:spcAft>
              <a:buClr>
                <a:srgbClr val="007FA3"/>
              </a:buClr>
              <a:buSzPct val="100000"/>
              <a:buFont typeface="Arial"/>
              <a:buNone/>
              <a:tabLst/>
              <a:defRPr/>
            </a:pPr>
            <a:r>
              <a:rPr lang="en-US" sz="2400" b="1" i="0" u="none" strike="noStrike" cap="none" dirty="0">
                <a:solidFill>
                  <a:schemeClr val="tx2"/>
                </a:solidFill>
                <a:effectLst/>
                <a:sym typeface="Arial"/>
              </a:rPr>
              <a:t>B. </a:t>
            </a:r>
            <a:r>
              <a:rPr lang="en-US" sz="2400" b="0" i="0" u="none" strike="noStrike" cap="none" dirty="0">
                <a:solidFill>
                  <a:schemeClr val="dk1"/>
                </a:solidFill>
                <a:effectLst/>
                <a:sym typeface="Arial"/>
              </a:rPr>
              <a:t>paper</a:t>
            </a:r>
            <a:endParaRPr lang="en-IN" sz="2400" dirty="0">
              <a:effectLst/>
            </a:endParaRPr>
          </a:p>
        </p:txBody>
      </p:sp>
      <p:sp>
        <p:nvSpPr>
          <p:cNvPr id="6" name="Content Placeholder 5"/>
          <p:cNvSpPr>
            <a:spLocks noGrp="1"/>
          </p:cNvSpPr>
          <p:nvPr>
            <p:ph sz="quarter" idx="17"/>
          </p:nvPr>
        </p:nvSpPr>
        <p:spPr>
          <a:xfrm>
            <a:off x="454672" y="3567600"/>
            <a:ext cx="8232128" cy="409803"/>
          </a:xfrm>
        </p:spPr>
        <p:txBody>
          <a:bodyPr/>
          <a:lstStyle/>
          <a:p>
            <a:pPr marL="0" lvl="0" indent="0" eaLnBrk="1" hangingPunct="1">
              <a:buClrTx/>
              <a:buSzTx/>
              <a:buNone/>
              <a:defRPr/>
            </a:pPr>
            <a:r>
              <a:rPr lang="en-US" sz="2400" b="1" dirty="0">
                <a:solidFill>
                  <a:schemeClr val="tx2"/>
                </a:solidFill>
                <a:ea typeface="ヒラギノ角ゴ Pro W3" pitchFamily="127" charset="-128"/>
                <a:cs typeface="Times New Roman" panose="02020603050405020304" pitchFamily="18" charset="0"/>
              </a:rPr>
              <a:t>C. </a:t>
            </a:r>
            <a:r>
              <a:rPr lang="en-US" sz="2400" dirty="0">
                <a:solidFill>
                  <a:prstClr val="black"/>
                </a:solidFill>
                <a:ea typeface="ヒラギノ角ゴ Pro W3" pitchFamily="127" charset="-128"/>
                <a:cs typeface="Times New Roman" panose="02020603050405020304" pitchFamily="18" charset="0"/>
              </a:rPr>
              <a:t>lead</a:t>
            </a:r>
          </a:p>
        </p:txBody>
      </p:sp>
      <p:sp>
        <p:nvSpPr>
          <p:cNvPr id="7" name="Content Placeholder 6"/>
          <p:cNvSpPr>
            <a:spLocks noGrp="1"/>
          </p:cNvSpPr>
          <p:nvPr>
            <p:ph sz="quarter" idx="18"/>
          </p:nvPr>
        </p:nvSpPr>
        <p:spPr>
          <a:xfrm>
            <a:off x="457200" y="4119020"/>
            <a:ext cx="8232128" cy="397562"/>
          </a:xfrm>
        </p:spPr>
        <p:txBody>
          <a:bodyPr/>
          <a:lstStyle/>
          <a:p>
            <a:pPr marL="0" lvl="0" indent="0" eaLnBrk="1" hangingPunct="1">
              <a:buClrTx/>
              <a:buSzTx/>
              <a:buNone/>
              <a:defRPr/>
            </a:pPr>
            <a:r>
              <a:rPr lang="en-US" sz="2400" b="1" dirty="0">
                <a:solidFill>
                  <a:schemeClr val="tx2"/>
                </a:solidFill>
                <a:ea typeface="ヒラギノ角ゴ Pro W3" pitchFamily="127" charset="-128"/>
                <a:cs typeface="Times New Roman" panose="02020603050405020304" pitchFamily="18" charset="0"/>
              </a:rPr>
              <a:t>D. </a:t>
            </a:r>
            <a:r>
              <a:rPr lang="en-US" sz="2400" dirty="0">
                <a:solidFill>
                  <a:prstClr val="black"/>
                </a:solidFill>
                <a:ea typeface="ヒラギノ角ゴ Pro W3" pitchFamily="127" charset="-128"/>
                <a:cs typeface="Times New Roman" panose="02020603050405020304" pitchFamily="18" charset="0"/>
              </a:rPr>
              <a:t>lab coat</a:t>
            </a:r>
          </a:p>
        </p:txBody>
      </p:sp>
      <p:sp>
        <p:nvSpPr>
          <p:cNvPr id="8" name="Content Placeholder 7"/>
          <p:cNvSpPr>
            <a:spLocks noGrp="1"/>
          </p:cNvSpPr>
          <p:nvPr>
            <p:ph sz="quarter" idx="19"/>
          </p:nvPr>
        </p:nvSpPr>
        <p:spPr>
          <a:xfrm>
            <a:off x="454672" y="4636190"/>
            <a:ext cx="8234655" cy="434574"/>
          </a:xfrm>
        </p:spPr>
        <p:txBody>
          <a:bodyPr/>
          <a:lstStyle/>
          <a:p>
            <a:pPr marL="0" lvl="0" indent="0">
              <a:buNone/>
            </a:pPr>
            <a:r>
              <a:rPr lang="en-US" sz="2400" b="1" dirty="0">
                <a:solidFill>
                  <a:schemeClr val="tx2"/>
                </a:solidFill>
                <a:ea typeface="ヒラギノ角ゴ Pro W3" pitchFamily="127" charset="-128"/>
                <a:cs typeface="Times New Roman" panose="02020603050405020304" pitchFamily="18" charset="0"/>
              </a:rPr>
              <a:t>E. </a:t>
            </a:r>
            <a:r>
              <a:rPr lang="en-US" sz="2400" dirty="0">
                <a:solidFill>
                  <a:prstClr val="black"/>
                </a:solidFill>
                <a:ea typeface="ヒラギノ角ゴ Pro W3" pitchFamily="127" charset="-128"/>
                <a:cs typeface="Times New Roman" panose="02020603050405020304" pitchFamily="18" charset="0"/>
              </a:rPr>
              <a:t>thick concrete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Chemistry</a:t>
            </a:r>
          </a:p>
        </p:txBody>
      </p:sp>
      <p:sp>
        <p:nvSpPr>
          <p:cNvPr id="3" name="Content Placeholder 2"/>
          <p:cNvSpPr>
            <a:spLocks noGrp="1"/>
          </p:cNvSpPr>
          <p:nvPr>
            <p:ph sz="quarter" idx="13"/>
          </p:nvPr>
        </p:nvSpPr>
        <p:spPr>
          <a:xfrm>
            <a:off x="457199" y="1556325"/>
            <a:ext cx="4105275" cy="2244149"/>
          </a:xfrm>
        </p:spPr>
        <p:txBody>
          <a:bodyPr/>
          <a:lstStyle/>
          <a:p>
            <a:pPr marL="432" indent="0">
              <a:buNone/>
            </a:pPr>
            <a:r>
              <a:rPr lang="en-US" sz="2400" dirty="0"/>
              <a:t>Radiation technologists work in hospitals or imaging centers where nuclear medicine is used to diagnose and treat a variety of medical conditions.</a:t>
            </a:r>
          </a:p>
        </p:txBody>
      </p:sp>
      <p:pic>
        <p:nvPicPr>
          <p:cNvPr id="5" name="Content Placeholder 4" descr="A radiation technologist works with a patient."/>
          <p:cNvPicPr>
            <a:picLocks noGrp="1" noChangeAspect="1"/>
          </p:cNvPicPr>
          <p:nvPr>
            <p:ph sz="quarter" idx="14"/>
          </p:nvPr>
        </p:nvPicPr>
        <p:blipFill>
          <a:blip r:embed="rId3"/>
          <a:stretch>
            <a:fillRect/>
          </a:stretch>
        </p:blipFill>
        <p:spPr>
          <a:xfrm>
            <a:off x="4903816" y="1556325"/>
            <a:ext cx="3743268" cy="3572566"/>
          </a:xfrm>
          <a:prstGeom prst="rect">
            <a:avLst/>
          </a:prstGeom>
        </p:spPr>
      </p:pic>
    </p:spTree>
    <p:extLst>
      <p:ext uri="{BB962C8B-B14F-4D97-AF65-F5344CB8AC3E}">
        <p14:creationId xmlns:p14="http://schemas.microsoft.com/office/powerpoint/2010/main" val="2291819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Solution 2</a:t>
            </a:r>
            <a:endParaRPr lang="en-US" dirty="0"/>
          </a:p>
        </p:txBody>
      </p:sp>
      <p:sp>
        <p:nvSpPr>
          <p:cNvPr id="3" name="Content Placeholder 2"/>
          <p:cNvSpPr>
            <a:spLocks noGrp="1"/>
          </p:cNvSpPr>
          <p:nvPr>
            <p:ph sz="quarter" idx="14"/>
          </p:nvPr>
        </p:nvSpPr>
        <p:spPr>
          <a:xfrm>
            <a:off x="454024" y="1539526"/>
            <a:ext cx="8408622" cy="756928"/>
          </a:xfrm>
        </p:spPr>
        <p:txBody>
          <a:bodyPr/>
          <a:lstStyle/>
          <a:p>
            <a:pPr marL="0" marR="0" lvl="0" indent="0" algn="l" defTabSz="914400" rtl="0" eaLnBrk="1" fontAlgn="auto" latinLnBrk="0" hangingPunct="1">
              <a:lnSpc>
                <a:spcPct val="100000"/>
              </a:lnSpc>
              <a:spcBef>
                <a:spcPts val="1500"/>
              </a:spcBef>
              <a:spcAft>
                <a:spcPts val="0"/>
              </a:spcAft>
              <a:buClrTx/>
              <a:buSzTx/>
              <a:buFont typeface="Arial"/>
              <a:buNone/>
              <a:tabLst/>
              <a:defRPr/>
            </a:pPr>
            <a:r>
              <a:rPr lang="en-US" sz="2400" b="0" i="0" u="none" strike="noStrike" cap="none" dirty="0">
                <a:solidFill>
                  <a:schemeClr val="dk1"/>
                </a:solidFill>
                <a:effectLst/>
                <a:sym typeface="Arial"/>
              </a:rPr>
              <a:t>Indicate the type of radiation (alpha, beta, and/or gamma) protection for each type of shielding.</a:t>
            </a:r>
            <a:endParaRPr lang="en-IN" sz="2400" dirty="0">
              <a:effectLst/>
            </a:endParaRPr>
          </a:p>
        </p:txBody>
      </p:sp>
      <p:sp>
        <p:nvSpPr>
          <p:cNvPr id="17" name="Content Placeholder 16"/>
          <p:cNvSpPr>
            <a:spLocks noGrp="1"/>
          </p:cNvSpPr>
          <p:nvPr>
            <p:ph sz="quarter" idx="15"/>
          </p:nvPr>
        </p:nvSpPr>
        <p:spPr>
          <a:xfrm>
            <a:off x="454024" y="2526534"/>
            <a:ext cx="3341076" cy="423737"/>
          </a:xfrm>
        </p:spPr>
        <p:txBody>
          <a:bodyPr/>
          <a:lstStyle/>
          <a:p>
            <a:pPr marL="0" marR="0" lvl="0" indent="0" algn="l" defTabSz="914400" rtl="0" eaLnBrk="1" fontAlgn="auto" latinLnBrk="0" hangingPunct="1">
              <a:lnSpc>
                <a:spcPct val="100000"/>
              </a:lnSpc>
              <a:spcBef>
                <a:spcPts val="1500"/>
              </a:spcBef>
              <a:spcAft>
                <a:spcPts val="0"/>
              </a:spcAft>
              <a:buClrTx/>
              <a:buSzTx/>
              <a:buFont typeface="Arial"/>
              <a:buNone/>
              <a:tabLst/>
              <a:defRPr/>
            </a:pPr>
            <a:r>
              <a:rPr lang="en-US" sz="2400" b="1" i="0" u="none" strike="noStrike" cap="none" dirty="0">
                <a:solidFill>
                  <a:schemeClr val="tx2"/>
                </a:solidFill>
                <a:effectLst/>
                <a:sym typeface="Arial"/>
              </a:rPr>
              <a:t>A.</a:t>
            </a:r>
            <a:r>
              <a:rPr lang="en-US" sz="2400" b="0" i="0" u="none" strike="noStrike" cap="none" dirty="0">
                <a:solidFill>
                  <a:schemeClr val="tx2"/>
                </a:solidFill>
                <a:effectLst/>
                <a:sym typeface="Arial"/>
              </a:rPr>
              <a:t> </a:t>
            </a:r>
            <a:r>
              <a:rPr lang="en-US" sz="2400" b="0" i="0" u="none" strike="noStrike" cap="none" dirty="0">
                <a:solidFill>
                  <a:schemeClr val="dk1"/>
                </a:solidFill>
                <a:effectLst/>
                <a:sym typeface="Arial"/>
              </a:rPr>
              <a:t>heavy clothing</a:t>
            </a:r>
            <a:endParaRPr lang="en-IN" sz="2400" dirty="0">
              <a:effectLst/>
            </a:endParaRPr>
          </a:p>
        </p:txBody>
      </p:sp>
      <p:sp>
        <p:nvSpPr>
          <p:cNvPr id="18" name="Content Placeholder 17"/>
          <p:cNvSpPr>
            <a:spLocks noGrp="1"/>
          </p:cNvSpPr>
          <p:nvPr>
            <p:ph sz="quarter" idx="16"/>
          </p:nvPr>
        </p:nvSpPr>
        <p:spPr>
          <a:xfrm>
            <a:off x="4637427" y="2539615"/>
            <a:ext cx="1631352" cy="375138"/>
          </a:xfrm>
        </p:spPr>
        <p:txBody>
          <a:bodyPr/>
          <a:lstStyle/>
          <a:p>
            <a:pPr marL="0" marR="0" lvl="0" indent="0" algn="l" defTabSz="914400" rtl="0" eaLnBrk="1" fontAlgn="auto" latinLnBrk="0" hangingPunct="1">
              <a:lnSpc>
                <a:spcPct val="100000"/>
              </a:lnSpc>
              <a:spcBef>
                <a:spcPts val="1500"/>
              </a:spcBef>
              <a:spcAft>
                <a:spcPts val="0"/>
              </a:spcAft>
              <a:buClrTx/>
              <a:buSzTx/>
              <a:buFont typeface="Arial"/>
              <a:buNone/>
              <a:tabLst/>
              <a:defRPr/>
            </a:pPr>
            <a:r>
              <a:rPr lang="en-US" sz="2400" b="1" i="0" u="none" strike="noStrike" cap="none" dirty="0">
                <a:solidFill>
                  <a:schemeClr val="dk1"/>
                </a:solidFill>
                <a:effectLst/>
                <a:sym typeface="Arial"/>
              </a:rPr>
              <a:t>alpha, beta</a:t>
            </a:r>
            <a:endParaRPr lang="en-IN" sz="2400" dirty="0">
              <a:effectLst/>
            </a:endParaRPr>
          </a:p>
        </p:txBody>
      </p:sp>
      <p:sp>
        <p:nvSpPr>
          <p:cNvPr id="19" name="Content Placeholder 18"/>
          <p:cNvSpPr>
            <a:spLocks noGrp="1"/>
          </p:cNvSpPr>
          <p:nvPr>
            <p:ph sz="quarter" idx="17"/>
          </p:nvPr>
        </p:nvSpPr>
        <p:spPr>
          <a:xfrm>
            <a:off x="454672" y="3020614"/>
            <a:ext cx="3732767" cy="443022"/>
          </a:xfrm>
        </p:spPr>
        <p:txBody>
          <a:bodyPr/>
          <a:lstStyle/>
          <a:p>
            <a:pPr marL="0" indent="0">
              <a:buClrTx/>
              <a:buSzTx/>
              <a:buNone/>
              <a:defRPr/>
            </a:pPr>
            <a:r>
              <a:rPr lang="en-US" sz="2400" b="1" dirty="0">
                <a:solidFill>
                  <a:schemeClr val="tx2"/>
                </a:solidFill>
              </a:rPr>
              <a:t>B.</a:t>
            </a:r>
            <a:r>
              <a:rPr lang="en-US" sz="2400" dirty="0">
                <a:solidFill>
                  <a:schemeClr val="tx2"/>
                </a:solidFill>
              </a:rPr>
              <a:t> </a:t>
            </a:r>
            <a:r>
              <a:rPr lang="en-US" sz="2400" dirty="0">
                <a:solidFill>
                  <a:prstClr val="black"/>
                </a:solidFill>
                <a:ea typeface="ヒラギノ角ゴ Pro W3" pitchFamily="127" charset="-128"/>
                <a:cs typeface="Times New Roman" panose="02020603050405020304" pitchFamily="18" charset="0"/>
              </a:rPr>
              <a:t>paper</a:t>
            </a:r>
          </a:p>
        </p:txBody>
      </p:sp>
      <p:sp>
        <p:nvSpPr>
          <p:cNvPr id="20" name="Content Placeholder 19"/>
          <p:cNvSpPr>
            <a:spLocks noGrp="1"/>
          </p:cNvSpPr>
          <p:nvPr>
            <p:ph sz="quarter" idx="18"/>
          </p:nvPr>
        </p:nvSpPr>
        <p:spPr>
          <a:xfrm>
            <a:off x="4638322" y="3022861"/>
            <a:ext cx="3730239" cy="397513"/>
          </a:xfrm>
        </p:spPr>
        <p:txBody>
          <a:bodyPr/>
          <a:lstStyle/>
          <a:p>
            <a:pPr marL="0" lvl="0" indent="0" eaLnBrk="1" hangingPunct="1">
              <a:buClrTx/>
              <a:buSzTx/>
              <a:buNone/>
              <a:defRPr/>
            </a:pPr>
            <a:r>
              <a:rPr lang="en-US" sz="2400" b="1" dirty="0">
                <a:cs typeface="Times New Roman" panose="02020603050405020304" pitchFamily="18" charset="0"/>
              </a:rPr>
              <a:t>alpha</a:t>
            </a:r>
            <a:endParaRPr lang="en-US" sz="2400" dirty="0"/>
          </a:p>
        </p:txBody>
      </p:sp>
      <p:sp>
        <p:nvSpPr>
          <p:cNvPr id="21" name="Content Placeholder 20"/>
          <p:cNvSpPr>
            <a:spLocks noGrp="1"/>
          </p:cNvSpPr>
          <p:nvPr>
            <p:ph sz="quarter" idx="19"/>
          </p:nvPr>
        </p:nvSpPr>
        <p:spPr>
          <a:xfrm>
            <a:off x="454025" y="3567600"/>
            <a:ext cx="3730239" cy="455334"/>
          </a:xfrm>
        </p:spPr>
        <p:txBody>
          <a:bodyPr/>
          <a:lstStyle/>
          <a:p>
            <a:pPr marL="0" indent="0">
              <a:buNone/>
            </a:pPr>
            <a:r>
              <a:rPr lang="en-US" sz="2400" b="1" dirty="0">
                <a:solidFill>
                  <a:schemeClr val="tx2"/>
                </a:solidFill>
                <a:ea typeface="ヒラギノ角ゴ Pro W3" pitchFamily="127" charset="-128"/>
                <a:cs typeface="Times New Roman" panose="02020603050405020304" pitchFamily="18" charset="0"/>
              </a:rPr>
              <a:t>C.</a:t>
            </a:r>
            <a:r>
              <a:rPr lang="en-US" sz="2400" dirty="0">
                <a:solidFill>
                  <a:schemeClr val="tx2"/>
                </a:solidFill>
                <a:ea typeface="ヒラギノ角ゴ Pro W3" pitchFamily="127" charset="-128"/>
                <a:cs typeface="Times New Roman" panose="02020603050405020304" pitchFamily="18" charset="0"/>
              </a:rPr>
              <a:t> </a:t>
            </a:r>
            <a:r>
              <a:rPr lang="en-US" sz="2400" dirty="0">
                <a:solidFill>
                  <a:prstClr val="black"/>
                </a:solidFill>
                <a:ea typeface="ヒラギノ角ゴ Pro W3" pitchFamily="127" charset="-128"/>
                <a:cs typeface="Times New Roman" panose="02020603050405020304" pitchFamily="18" charset="0"/>
              </a:rPr>
              <a:t>lead</a:t>
            </a:r>
          </a:p>
        </p:txBody>
      </p:sp>
      <p:sp>
        <p:nvSpPr>
          <p:cNvPr id="22" name="Content Placeholder 21"/>
          <p:cNvSpPr>
            <a:spLocks noGrp="1"/>
          </p:cNvSpPr>
          <p:nvPr>
            <p:ph sz="quarter" idx="20"/>
          </p:nvPr>
        </p:nvSpPr>
        <p:spPr>
          <a:xfrm>
            <a:off x="4637427" y="3575009"/>
            <a:ext cx="3733414" cy="436500"/>
          </a:xfrm>
        </p:spPr>
        <p:txBody>
          <a:bodyPr/>
          <a:lstStyle/>
          <a:p>
            <a:pPr marL="0" indent="0">
              <a:buNone/>
            </a:pPr>
            <a:r>
              <a:rPr lang="en-US" sz="2400" b="1" dirty="0">
                <a:cs typeface="Times New Roman" panose="02020603050405020304" pitchFamily="18" charset="0"/>
              </a:rPr>
              <a:t>alpha, beta, gamma</a:t>
            </a:r>
            <a:endParaRPr lang="en-US" sz="2400" dirty="0"/>
          </a:p>
        </p:txBody>
      </p:sp>
      <p:sp>
        <p:nvSpPr>
          <p:cNvPr id="23" name="Content Placeholder 22"/>
          <p:cNvSpPr>
            <a:spLocks noGrp="1"/>
          </p:cNvSpPr>
          <p:nvPr>
            <p:ph sz="quarter" idx="21"/>
          </p:nvPr>
        </p:nvSpPr>
        <p:spPr>
          <a:xfrm>
            <a:off x="454025" y="4118401"/>
            <a:ext cx="3730239" cy="425890"/>
          </a:xfrm>
        </p:spPr>
        <p:txBody>
          <a:bodyPr/>
          <a:lstStyle/>
          <a:p>
            <a:pPr marL="0" indent="0">
              <a:buNone/>
            </a:pPr>
            <a:r>
              <a:rPr lang="en-US" sz="2400" b="1" dirty="0">
                <a:solidFill>
                  <a:schemeClr val="tx2"/>
                </a:solidFill>
                <a:ea typeface="ヒラギノ角ゴ Pro W3" pitchFamily="127" charset="-128"/>
                <a:cs typeface="Times New Roman" panose="02020603050405020304" pitchFamily="18" charset="0"/>
              </a:rPr>
              <a:t>D. </a:t>
            </a:r>
            <a:r>
              <a:rPr lang="en-US" sz="2400" dirty="0">
                <a:solidFill>
                  <a:prstClr val="black"/>
                </a:solidFill>
                <a:ea typeface="ヒラギノ角ゴ Pro W3" pitchFamily="127" charset="-128"/>
                <a:cs typeface="Times New Roman" panose="02020603050405020304" pitchFamily="18" charset="0"/>
              </a:rPr>
              <a:t>lab coat</a:t>
            </a:r>
            <a:endParaRPr lang="en-US" sz="2400" dirty="0"/>
          </a:p>
        </p:txBody>
      </p:sp>
      <p:sp>
        <p:nvSpPr>
          <p:cNvPr id="24" name="Content Placeholder 23"/>
          <p:cNvSpPr>
            <a:spLocks noGrp="1"/>
          </p:cNvSpPr>
          <p:nvPr>
            <p:ph sz="quarter" idx="22"/>
          </p:nvPr>
        </p:nvSpPr>
        <p:spPr>
          <a:xfrm>
            <a:off x="4638322" y="4096306"/>
            <a:ext cx="3730239" cy="426567"/>
          </a:xfrm>
        </p:spPr>
        <p:txBody>
          <a:bodyPr/>
          <a:lstStyle/>
          <a:p>
            <a:pPr marL="0" indent="0">
              <a:buNone/>
            </a:pPr>
            <a:r>
              <a:rPr lang="en-US" sz="2400" b="1" dirty="0">
                <a:cs typeface="Times New Roman" panose="02020603050405020304" pitchFamily="18" charset="0"/>
              </a:rPr>
              <a:t>alpha, beta</a:t>
            </a:r>
            <a:endParaRPr lang="en-US" sz="2400" dirty="0"/>
          </a:p>
        </p:txBody>
      </p:sp>
      <p:sp>
        <p:nvSpPr>
          <p:cNvPr id="25" name="Content Placeholder 24"/>
          <p:cNvSpPr>
            <a:spLocks noGrp="1"/>
          </p:cNvSpPr>
          <p:nvPr>
            <p:ph sz="quarter" idx="23"/>
          </p:nvPr>
        </p:nvSpPr>
        <p:spPr>
          <a:xfrm>
            <a:off x="455722" y="4633223"/>
            <a:ext cx="3733414" cy="409831"/>
          </a:xfrm>
        </p:spPr>
        <p:txBody>
          <a:bodyPr/>
          <a:lstStyle/>
          <a:p>
            <a:pPr marL="0" indent="0">
              <a:buNone/>
            </a:pPr>
            <a:r>
              <a:rPr lang="en-US" sz="2400" b="1" dirty="0">
                <a:solidFill>
                  <a:schemeClr val="tx2"/>
                </a:solidFill>
                <a:ea typeface="ヒラギノ角ゴ Pro W3" pitchFamily="127" charset="-128"/>
                <a:cs typeface="Times New Roman" panose="02020603050405020304" pitchFamily="18" charset="0"/>
              </a:rPr>
              <a:t>E.</a:t>
            </a:r>
            <a:r>
              <a:rPr lang="en-US" sz="2400" dirty="0">
                <a:solidFill>
                  <a:schemeClr val="tx2"/>
                </a:solidFill>
                <a:ea typeface="ヒラギノ角ゴ Pro W3" pitchFamily="127" charset="-128"/>
                <a:cs typeface="Times New Roman" panose="02020603050405020304" pitchFamily="18" charset="0"/>
              </a:rPr>
              <a:t> </a:t>
            </a:r>
            <a:r>
              <a:rPr lang="en-US" sz="2400" dirty="0">
                <a:solidFill>
                  <a:prstClr val="black"/>
                </a:solidFill>
                <a:ea typeface="ヒラギノ角ゴ Pro W3" pitchFamily="127" charset="-128"/>
                <a:cs typeface="Times New Roman" panose="02020603050405020304" pitchFamily="18" charset="0"/>
              </a:rPr>
              <a:t>thick concrete</a:t>
            </a:r>
            <a:endParaRPr lang="en-US" sz="2400" dirty="0"/>
          </a:p>
        </p:txBody>
      </p:sp>
      <p:sp>
        <p:nvSpPr>
          <p:cNvPr id="26" name="Content Placeholder 25"/>
          <p:cNvSpPr>
            <a:spLocks noGrp="1"/>
          </p:cNvSpPr>
          <p:nvPr>
            <p:ph sz="quarter" idx="24"/>
          </p:nvPr>
        </p:nvSpPr>
        <p:spPr>
          <a:xfrm>
            <a:off x="4638022" y="4606764"/>
            <a:ext cx="3733414" cy="375138"/>
          </a:xfrm>
        </p:spPr>
        <p:txBody>
          <a:bodyPr/>
          <a:lstStyle/>
          <a:p>
            <a:pPr marL="0" lvl="0" indent="0" eaLnBrk="1" hangingPunct="1">
              <a:buClrTx/>
              <a:buSzTx/>
              <a:buNone/>
              <a:defRPr/>
            </a:pPr>
            <a:r>
              <a:rPr lang="en-US" sz="2400" b="1" dirty="0">
                <a:latin typeface="+mn-lt"/>
                <a:cs typeface="Times New Roman" panose="02020603050405020304" pitchFamily="18" charset="0"/>
              </a:rPr>
              <a:t>alpha, beta, gamma</a:t>
            </a:r>
            <a:endParaRPr lang="en-US" sz="2400" dirty="0">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5.2 Nuclear Reactions</a:t>
            </a:r>
          </a:p>
        </p:txBody>
      </p:sp>
      <p:sp>
        <p:nvSpPr>
          <p:cNvPr id="4" name="Content Placeholder 3"/>
          <p:cNvSpPr>
            <a:spLocks noGrp="1"/>
          </p:cNvSpPr>
          <p:nvPr>
            <p:ph sz="quarter" idx="14"/>
          </p:nvPr>
        </p:nvSpPr>
        <p:spPr>
          <a:xfrm>
            <a:off x="457199" y="1555200"/>
            <a:ext cx="3371851" cy="1543600"/>
          </a:xfrm>
        </p:spPr>
        <p:txBody>
          <a:bodyPr/>
          <a:lstStyle/>
          <a:p>
            <a:pPr marL="432" indent="0">
              <a:buNone/>
            </a:pPr>
            <a:r>
              <a:rPr lang="en-US" sz="2400" dirty="0"/>
              <a:t>Nuclear equations use atomic symbols to show the changes in nuclear reactions.</a:t>
            </a:r>
          </a:p>
        </p:txBody>
      </p:sp>
      <p:pic>
        <p:nvPicPr>
          <p:cNvPr id="9" name="Content Placeholder 8" descr="In an example of an alpha decay nuclear reaction, a radioactive uranium nucleus with 238 neutrons and 92 protons emits an alpha particle, H E, with 4 neutrons and 2 protons and forms a new thorium 234 nucleus with 234 neutrons and 90 protons."/>
          <p:cNvPicPr>
            <a:picLocks noGrp="1" noChangeAspect="1"/>
          </p:cNvPicPr>
          <p:nvPr>
            <p:ph sz="quarter" idx="15"/>
          </p:nvPr>
        </p:nvPicPr>
        <p:blipFill>
          <a:blip r:embed="rId3"/>
          <a:stretch>
            <a:fillRect/>
          </a:stretch>
        </p:blipFill>
        <p:spPr>
          <a:xfrm>
            <a:off x="3988575" y="1661100"/>
            <a:ext cx="4404567" cy="2811544"/>
          </a:xfrm>
          <a:prstGeom prst="rect">
            <a:avLst/>
          </a:prstGeom>
        </p:spPr>
      </p:pic>
      <p:sp>
        <p:nvSpPr>
          <p:cNvPr id="3" name="Content Placeholder 2"/>
          <p:cNvSpPr>
            <a:spLocks noGrp="1"/>
          </p:cNvSpPr>
          <p:nvPr>
            <p:ph sz="quarter" idx="16"/>
          </p:nvPr>
        </p:nvSpPr>
        <p:spPr>
          <a:xfrm>
            <a:off x="449616" y="4848431"/>
            <a:ext cx="8163512" cy="1158669"/>
          </a:xfrm>
        </p:spPr>
        <p:txBody>
          <a:bodyPr/>
          <a:lstStyle/>
          <a:p>
            <a:pPr marL="432" indent="0">
              <a:buNone/>
            </a:pPr>
            <a:r>
              <a:rPr lang="en-US" sz="2400" b="1" dirty="0"/>
              <a:t>Learning Goal </a:t>
            </a:r>
            <a:r>
              <a:rPr lang="en-US" sz="2400" dirty="0"/>
              <a:t>Write a balanced nuclear equation for radioactive decay, showing mass numbers and atomic numbers.</a:t>
            </a:r>
          </a:p>
        </p:txBody>
      </p:sp>
    </p:spTree>
    <p:extLst>
      <p:ext uri="{BB962C8B-B14F-4D97-AF65-F5344CB8AC3E}">
        <p14:creationId xmlns:p14="http://schemas.microsoft.com/office/powerpoint/2010/main" val="1260294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Radioactive Decay</a:t>
            </a:r>
            <a:endParaRPr lang="en-US" dirty="0"/>
          </a:p>
        </p:txBody>
      </p:sp>
      <p:sp>
        <p:nvSpPr>
          <p:cNvPr id="3" name="Content Placeholder 2"/>
          <p:cNvSpPr>
            <a:spLocks noGrp="1"/>
          </p:cNvSpPr>
          <p:nvPr>
            <p:ph sz="quarter" idx="13"/>
          </p:nvPr>
        </p:nvSpPr>
        <p:spPr>
          <a:xfrm>
            <a:off x="457200" y="1556327"/>
            <a:ext cx="8229600" cy="1948873"/>
          </a:xfrm>
        </p:spPr>
        <p:txBody>
          <a:bodyPr/>
          <a:lstStyle/>
          <a:p>
            <a:pPr marL="0" indent="0" eaLnBrk="1" hangingPunct="1">
              <a:buFont typeface="Times New Roman" pitchFamily="18" charset="0"/>
              <a:buNone/>
            </a:pPr>
            <a:r>
              <a:rPr altLang="en-US" sz="2400" dirty="0">
                <a:ea typeface="ＭＳ Ｐゴシック" pitchFamily="34" charset="-128"/>
              </a:rPr>
              <a:t>A process called </a:t>
            </a:r>
            <a:r>
              <a:rPr altLang="en-US" sz="2400" b="1" dirty="0">
                <a:ea typeface="ＭＳ Ｐゴシック" pitchFamily="34" charset="-128"/>
              </a:rPr>
              <a:t>radioactive decay</a:t>
            </a:r>
            <a:endParaRPr altLang="en-US" sz="2400" b="1" dirty="0">
              <a:solidFill>
                <a:srgbClr val="000000"/>
              </a:solidFill>
              <a:ea typeface="ＭＳ Ｐゴシック" pitchFamily="34" charset="-128"/>
            </a:endParaRPr>
          </a:p>
          <a:p>
            <a:pPr>
              <a:buFontTx/>
              <a:buChar char="•"/>
            </a:pPr>
            <a:r>
              <a:rPr altLang="en-US" sz="2400" dirty="0">
                <a:cs typeface="Times New Roman" panose="02020603050405020304" pitchFamily="18" charset="0"/>
              </a:rPr>
              <a:t>an unstable nucleus spontaneously breaks down by emitting radiation</a:t>
            </a:r>
          </a:p>
          <a:p>
            <a:pPr>
              <a:buFontTx/>
              <a:buChar char="•"/>
            </a:pPr>
            <a:r>
              <a:rPr altLang="en-US" sz="2400" dirty="0">
                <a:cs typeface="Times New Roman" panose="02020603050405020304" pitchFamily="18" charset="0"/>
              </a:rPr>
              <a:t>is described by writing a</a:t>
            </a:r>
            <a:r>
              <a:rPr altLang="en-US" sz="2400" b="1" dirty="0">
                <a:cs typeface="Times New Roman" panose="02020603050405020304" pitchFamily="18" charset="0"/>
              </a:rPr>
              <a:t> nuclear equation</a:t>
            </a:r>
            <a:endParaRPr altLang="en-US" sz="2400" b="1" dirty="0">
              <a:ea typeface="ヒラギノ角ゴ Pro W3" pitchFamily="127" charset="-128"/>
              <a:cs typeface="Times New Roman" panose="02020603050405020304" pitchFamily="18" charset="0"/>
              <a:sym typeface="Wingdings" pitchFamily="2" charset="2"/>
            </a:endParaRPr>
          </a:p>
        </p:txBody>
      </p:sp>
      <p:graphicFrame>
        <p:nvGraphicFramePr>
          <p:cNvPr id="5" name="Object 4" descr="Radioactive nucleus yields new nucleus plus radiation (alpha, beta, beta plus, gamma)."/>
          <p:cNvGraphicFramePr>
            <a:graphicFrameLocks noChangeAspect="1"/>
          </p:cNvGraphicFramePr>
          <p:nvPr>
            <p:extLst/>
          </p:nvPr>
        </p:nvGraphicFramePr>
        <p:xfrm>
          <a:off x="580610" y="3702219"/>
          <a:ext cx="6911219" cy="868886"/>
        </p:xfrm>
        <a:graphic>
          <a:graphicData uri="http://schemas.openxmlformats.org/presentationml/2006/ole">
            <mc:AlternateContent xmlns:mc="http://schemas.openxmlformats.org/markup-compatibility/2006">
              <mc:Choice xmlns:v="urn:schemas-microsoft-com:vml" Requires="v">
                <p:oleObj spid="_x0000_s10242" name="Equation" r:id="rId3" imgW="6680160" imgH="863280" progId="Equation.DSMT4">
                  <p:embed/>
                </p:oleObj>
              </mc:Choice>
              <mc:Fallback>
                <p:oleObj name="Equation" r:id="rId3" imgW="6680160" imgH="863280" progId="Equation.DSMT4">
                  <p:embed/>
                  <p:pic>
                    <p:nvPicPr>
                      <p:cNvPr id="5" name="Object 4" descr="Radioactive nucleus yields new nucleus plus radiation (alpha, beta, beta plus, gamma)."/>
                      <p:cNvPicPr>
                        <a:picLocks noChangeAspect="1" noChangeArrowheads="1"/>
                      </p:cNvPicPr>
                      <p:nvPr/>
                    </p:nvPicPr>
                    <p:blipFill>
                      <a:blip r:embed="rId4"/>
                      <a:srcRect/>
                      <a:stretch>
                        <a:fillRect/>
                      </a:stretch>
                    </p:blipFill>
                    <p:spPr bwMode="auto">
                      <a:xfrm>
                        <a:off x="580610" y="3702219"/>
                        <a:ext cx="6911219" cy="8688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Equations</a:t>
            </a:r>
          </a:p>
        </p:txBody>
      </p:sp>
      <p:pic>
        <p:nvPicPr>
          <p:cNvPr id="6" name="Content Placeholder 5" descr="Core chemistry skill, writing nuclear equations."/>
          <p:cNvPicPr>
            <a:picLocks noGrp="1" noChangeAspect="1"/>
          </p:cNvPicPr>
          <p:nvPr>
            <p:ph sz="quarter" idx="13"/>
          </p:nvPr>
        </p:nvPicPr>
        <p:blipFill>
          <a:blip r:embed="rId3"/>
          <a:stretch>
            <a:fillRect/>
          </a:stretch>
        </p:blipFill>
        <p:spPr>
          <a:xfrm>
            <a:off x="414000" y="1627200"/>
            <a:ext cx="3121423" cy="762066"/>
          </a:xfrm>
          <a:prstGeom prst="rect">
            <a:avLst/>
          </a:prstGeom>
        </p:spPr>
      </p:pic>
      <p:sp>
        <p:nvSpPr>
          <p:cNvPr id="4" name="Content Placeholder 3"/>
          <p:cNvSpPr>
            <a:spLocks noGrp="1"/>
          </p:cNvSpPr>
          <p:nvPr>
            <p:ph sz="quarter" idx="14"/>
          </p:nvPr>
        </p:nvSpPr>
        <p:spPr>
          <a:xfrm>
            <a:off x="457200" y="2513318"/>
            <a:ext cx="8343900" cy="2277758"/>
          </a:xfrm>
        </p:spPr>
        <p:txBody>
          <a:bodyPr/>
          <a:lstStyle/>
          <a:p>
            <a:pPr marL="432" indent="0">
              <a:buNone/>
            </a:pPr>
            <a:r>
              <a:rPr lang="en-US" sz="2400" dirty="0"/>
              <a:t>In a </a:t>
            </a:r>
            <a:r>
              <a:rPr lang="en-US" sz="2400" b="1" dirty="0"/>
              <a:t>balanced</a:t>
            </a:r>
            <a:r>
              <a:rPr lang="en-US" sz="2400" dirty="0"/>
              <a:t> nuclear equation</a:t>
            </a:r>
          </a:p>
          <a:p>
            <a:r>
              <a:rPr lang="en-US" sz="2400" dirty="0"/>
              <a:t>the sum of the mass numbers on each side of the equation must be the same</a:t>
            </a:r>
          </a:p>
          <a:p>
            <a:r>
              <a:rPr lang="en-US" sz="2400" dirty="0"/>
              <a:t>the sum of the atomic numbers on each side of the equation must be the same</a:t>
            </a:r>
          </a:p>
        </p:txBody>
      </p:sp>
      <p:graphicFrame>
        <p:nvGraphicFramePr>
          <p:cNvPr id="7" name="Object 6" descr="Mass number : 251 = 251"/>
          <p:cNvGraphicFramePr>
            <a:graphicFrameLocks noChangeAspect="1"/>
          </p:cNvGraphicFramePr>
          <p:nvPr>
            <p:extLst/>
          </p:nvPr>
        </p:nvGraphicFramePr>
        <p:xfrm>
          <a:off x="676800" y="4916475"/>
          <a:ext cx="5956300" cy="368300"/>
        </p:xfrm>
        <a:graphic>
          <a:graphicData uri="http://schemas.openxmlformats.org/presentationml/2006/ole">
            <mc:AlternateContent xmlns:mc="http://schemas.openxmlformats.org/markup-compatibility/2006">
              <mc:Choice xmlns:v="urn:schemas-microsoft-com:vml" Requires="v">
                <p:oleObj spid="_x0000_s11266" name="Equation" r:id="rId4" imgW="5956200" imgH="368280" progId="Equation.DSMT4">
                  <p:embed/>
                </p:oleObj>
              </mc:Choice>
              <mc:Fallback>
                <p:oleObj name="Equation" r:id="rId4" imgW="5956200" imgH="368280" progId="Equation.DSMT4">
                  <p:embed/>
                  <p:pic>
                    <p:nvPicPr>
                      <p:cNvPr id="7" name="Object 6" descr="Mass number : 251 = 251"/>
                      <p:cNvPicPr/>
                      <p:nvPr/>
                    </p:nvPicPr>
                    <p:blipFill>
                      <a:blip r:embed="rId5"/>
                      <a:stretch>
                        <a:fillRect/>
                      </a:stretch>
                    </p:blipFill>
                    <p:spPr>
                      <a:xfrm>
                        <a:off x="676800" y="4916475"/>
                        <a:ext cx="5956300" cy="368300"/>
                      </a:xfrm>
                      <a:prstGeom prst="rect">
                        <a:avLst/>
                      </a:prstGeom>
                    </p:spPr>
                  </p:pic>
                </p:oleObj>
              </mc:Fallback>
            </mc:AlternateContent>
          </a:graphicData>
        </a:graphic>
      </p:graphicFrame>
      <p:graphicFrame>
        <p:nvGraphicFramePr>
          <p:cNvPr id="8" name="Object 7" descr="Super 251, sub 98, C f, becomes super 247, sub 96, C m, plus super 4, sub 2, H e."/>
          <p:cNvGraphicFramePr>
            <a:graphicFrameLocks noChangeAspect="1"/>
          </p:cNvGraphicFramePr>
          <p:nvPr>
            <p:extLst/>
          </p:nvPr>
        </p:nvGraphicFramePr>
        <p:xfrm>
          <a:off x="3319523" y="5410174"/>
          <a:ext cx="5499100" cy="419100"/>
        </p:xfrm>
        <a:graphic>
          <a:graphicData uri="http://schemas.openxmlformats.org/presentationml/2006/ole">
            <mc:AlternateContent xmlns:mc="http://schemas.openxmlformats.org/markup-compatibility/2006">
              <mc:Choice xmlns:v="urn:schemas-microsoft-com:vml" Requires="v">
                <p:oleObj spid="_x0000_s11267" name="Equation" r:id="rId6" imgW="5499000" imgH="419040" progId="Equation.DSMT4">
                  <p:embed/>
                </p:oleObj>
              </mc:Choice>
              <mc:Fallback>
                <p:oleObj name="Equation" r:id="rId6" imgW="5499000" imgH="419040" progId="Equation.DSMT4">
                  <p:embed/>
                  <p:pic>
                    <p:nvPicPr>
                      <p:cNvPr id="8" name="Object 7" descr="Super 251, sub 98, C f, becomes super 247, sub 96, C m, plus super 4, sub 2, H e."/>
                      <p:cNvPicPr/>
                      <p:nvPr/>
                    </p:nvPicPr>
                    <p:blipFill>
                      <a:blip r:embed="rId7"/>
                      <a:stretch>
                        <a:fillRect/>
                      </a:stretch>
                    </p:blipFill>
                    <p:spPr>
                      <a:xfrm>
                        <a:off x="3319523" y="5410174"/>
                        <a:ext cx="5499100" cy="419100"/>
                      </a:xfrm>
                      <a:prstGeom prst="rect">
                        <a:avLst/>
                      </a:prstGeom>
                    </p:spPr>
                  </p:pic>
                </p:oleObj>
              </mc:Fallback>
            </mc:AlternateContent>
          </a:graphicData>
        </a:graphic>
      </p:graphicFrame>
      <p:graphicFrame>
        <p:nvGraphicFramePr>
          <p:cNvPr id="9" name="Object 8" descr="Atomic number sum : 98 = 98"/>
          <p:cNvGraphicFramePr>
            <a:graphicFrameLocks noChangeAspect="1"/>
          </p:cNvGraphicFramePr>
          <p:nvPr>
            <p:extLst/>
          </p:nvPr>
        </p:nvGraphicFramePr>
        <p:xfrm>
          <a:off x="660400" y="5962202"/>
          <a:ext cx="5956300" cy="368300"/>
        </p:xfrm>
        <a:graphic>
          <a:graphicData uri="http://schemas.openxmlformats.org/presentationml/2006/ole">
            <mc:AlternateContent xmlns:mc="http://schemas.openxmlformats.org/markup-compatibility/2006">
              <mc:Choice xmlns:v="urn:schemas-microsoft-com:vml" Requires="v">
                <p:oleObj spid="_x0000_s11268" name="Equation" r:id="rId8" imgW="5956200" imgH="368280" progId="Equation.DSMT4">
                  <p:embed/>
                </p:oleObj>
              </mc:Choice>
              <mc:Fallback>
                <p:oleObj name="Equation" r:id="rId8" imgW="5956200" imgH="368280" progId="Equation.DSMT4">
                  <p:embed/>
                  <p:pic>
                    <p:nvPicPr>
                      <p:cNvPr id="9" name="Object 8" descr="Atomic number sum : 98 = 98"/>
                      <p:cNvPicPr/>
                      <p:nvPr/>
                    </p:nvPicPr>
                    <p:blipFill>
                      <a:blip r:embed="rId9"/>
                      <a:stretch>
                        <a:fillRect/>
                      </a:stretch>
                    </p:blipFill>
                    <p:spPr>
                      <a:xfrm>
                        <a:off x="660400" y="5962202"/>
                        <a:ext cx="5956300" cy="368300"/>
                      </a:xfrm>
                      <a:prstGeom prst="rect">
                        <a:avLst/>
                      </a:prstGeom>
                    </p:spPr>
                  </p:pic>
                </p:oleObj>
              </mc:Fallback>
            </mc:AlternateContent>
          </a:graphicData>
        </a:graphic>
      </p:graphicFrame>
    </p:spTree>
    <p:extLst>
      <p:ext uri="{BB962C8B-B14F-4D97-AF65-F5344CB8AC3E}">
        <p14:creationId xmlns:p14="http://schemas.microsoft.com/office/powerpoint/2010/main" val="2386557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Decay </a:t>
            </a:r>
            <a:r>
              <a:rPr lang="pt-BR" sz="500" dirty="0"/>
              <a:t>Super 4, sub 2, H e</a:t>
            </a:r>
            <a:endParaRPr lang="en-US" sz="500" dirty="0"/>
          </a:p>
        </p:txBody>
      </p:sp>
      <p:graphicFrame>
        <p:nvGraphicFramePr>
          <p:cNvPr id="5" name="Object 4">
            <a:extLst>
              <a:ext uri="{C183D7F6-B498-43B3-948B-1728B52AA6E4}">
                <adec:decorative xmlns:adec="http://schemas.microsoft.com/office/drawing/2017/decorative" val="1"/>
              </a:ext>
            </a:extLst>
          </p:cNvPr>
          <p:cNvGraphicFramePr>
            <a:graphicFrameLocks noChangeAspect="1"/>
          </p:cNvGraphicFramePr>
          <p:nvPr>
            <p:extLst/>
          </p:nvPr>
        </p:nvGraphicFramePr>
        <p:xfrm>
          <a:off x="3319097" y="764010"/>
          <a:ext cx="800100" cy="596900"/>
        </p:xfrm>
        <a:graphic>
          <a:graphicData uri="http://schemas.openxmlformats.org/presentationml/2006/ole">
            <mc:AlternateContent xmlns:mc="http://schemas.openxmlformats.org/markup-compatibility/2006">
              <mc:Choice xmlns:v="urn:schemas-microsoft-com:vml" Requires="v">
                <p:oleObj spid="_x0000_s12290" name="Equation" r:id="rId4" imgW="799920" imgH="596880" progId="Equation.DSMT4">
                  <p:embed/>
                </p:oleObj>
              </mc:Choice>
              <mc:Fallback>
                <p:oleObj name="Equation" r:id="rId4" imgW="799920" imgH="596880" progId="Equation.DSMT4">
                  <p:embed/>
                  <p:pic>
                    <p:nvPicPr>
                      <p:cNvPr id="5" name="Object 4">
                        <a:extLst>
                          <a:ext uri="{C183D7F6-B498-43B3-948B-1728B52AA6E4}">
                            <adec:decorative xmlns:adec="http://schemas.microsoft.com/office/drawing/2017/decorative" val="1"/>
                          </a:ext>
                        </a:extLst>
                      </p:cNvPr>
                      <p:cNvPicPr/>
                      <p:nvPr/>
                    </p:nvPicPr>
                    <p:blipFill>
                      <a:blip r:embed="rId5"/>
                      <a:stretch>
                        <a:fillRect/>
                      </a:stretch>
                    </p:blipFill>
                    <p:spPr>
                      <a:xfrm>
                        <a:off x="3319097" y="764010"/>
                        <a:ext cx="800100" cy="596900"/>
                      </a:xfrm>
                      <a:prstGeom prst="rect">
                        <a:avLst/>
                      </a:prstGeom>
                      <a:solidFill>
                        <a:schemeClr val="bg1"/>
                      </a:solidFill>
                    </p:spPr>
                  </p:pic>
                </p:oleObj>
              </mc:Fallback>
            </mc:AlternateContent>
          </a:graphicData>
        </a:graphic>
      </p:graphicFrame>
      <p:sp>
        <p:nvSpPr>
          <p:cNvPr id="3" name="Content Placeholder 2"/>
          <p:cNvSpPr>
            <a:spLocks noGrp="1"/>
          </p:cNvSpPr>
          <p:nvPr>
            <p:ph sz="quarter" idx="13"/>
          </p:nvPr>
        </p:nvSpPr>
        <p:spPr>
          <a:xfrm>
            <a:off x="457200" y="1556327"/>
            <a:ext cx="8229600" cy="1199573"/>
          </a:xfrm>
        </p:spPr>
        <p:txBody>
          <a:bodyPr/>
          <a:lstStyle/>
          <a:p>
            <a:pPr marL="432" indent="0">
              <a:buNone/>
            </a:pPr>
            <a:r>
              <a:rPr lang="en-US" sz="2400" dirty="0"/>
              <a:t>When a radioactive nucleus emits an </a:t>
            </a:r>
            <a:r>
              <a:rPr lang="en-US" sz="2400" b="1" dirty="0"/>
              <a:t>alpha</a:t>
            </a:r>
            <a:r>
              <a:rPr lang="en-US" sz="2400" dirty="0"/>
              <a:t> </a:t>
            </a:r>
            <a:r>
              <a:rPr lang="en-US" sz="2400" b="1" dirty="0"/>
              <a:t>particle</a:t>
            </a:r>
            <a:r>
              <a:rPr lang="en-US" sz="2400" dirty="0"/>
              <a:t>, a new nucleus forms with a mass number that is decreased by 4 and an atomic number that is decreased by 2.</a:t>
            </a:r>
          </a:p>
        </p:txBody>
      </p:sp>
      <p:pic>
        <p:nvPicPr>
          <p:cNvPr id="6" name="Content Placeholder 5" descr="In an example of an alpha decay nuclear reaction, a radioactive uranium nucleus with 238 neutrons and 92 protons emits an alpha particle, H e, with 4 neutrons and 2 protons and forms a new thorium 234 nucleus with 234 neutrons and 90 protons. The reaction equation is written as super 238 sub 92 U yields super 234 sub 90 T h + super 4 sub 2 H e."/>
          <p:cNvPicPr>
            <a:picLocks noGrp="1" noChangeAspect="1"/>
          </p:cNvPicPr>
          <p:nvPr>
            <p:ph sz="quarter" idx="14"/>
          </p:nvPr>
        </p:nvPicPr>
        <p:blipFill>
          <a:blip r:embed="rId6"/>
          <a:stretch>
            <a:fillRect/>
          </a:stretch>
        </p:blipFill>
        <p:spPr>
          <a:xfrm>
            <a:off x="2607567" y="2878147"/>
            <a:ext cx="3928866" cy="3564000"/>
          </a:xfrm>
          <a:prstGeom prst="rect">
            <a:avLst/>
          </a:prstGeom>
        </p:spPr>
      </p:pic>
    </p:spTree>
    <p:extLst>
      <p:ext uri="{BB962C8B-B14F-4D97-AF65-F5344CB8AC3E}">
        <p14:creationId xmlns:p14="http://schemas.microsoft.com/office/powerpoint/2010/main" val="3398333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Writing an Equation for Alpha Decay </a:t>
            </a:r>
            <a:r>
              <a:rPr lang="en-US" sz="2000" b="0" dirty="0"/>
              <a:t>(1 of 4)</a:t>
            </a:r>
          </a:p>
        </p:txBody>
      </p:sp>
      <p:sp>
        <p:nvSpPr>
          <p:cNvPr id="3" name="Content Placeholder 2"/>
          <p:cNvSpPr>
            <a:spLocks noGrp="1"/>
          </p:cNvSpPr>
          <p:nvPr>
            <p:ph sz="quarter" idx="13"/>
          </p:nvPr>
        </p:nvSpPr>
        <p:spPr>
          <a:xfrm>
            <a:off x="457200" y="1556327"/>
            <a:ext cx="8305800" cy="818573"/>
          </a:xfrm>
        </p:spPr>
        <p:txBody>
          <a:bodyPr/>
          <a:lstStyle/>
          <a:p>
            <a:pPr marL="432" indent="0">
              <a:buNone/>
            </a:pPr>
            <a:r>
              <a:rPr lang="en-US" sz="2400" b="1" dirty="0"/>
              <a:t>Example: </a:t>
            </a:r>
            <a:r>
              <a:rPr lang="en-US" sz="2400" dirty="0"/>
              <a:t>Write the balanced nuclear equation for the alpha decay of americium-241, used in smoke detectors.</a:t>
            </a:r>
          </a:p>
        </p:txBody>
      </p:sp>
      <p:pic>
        <p:nvPicPr>
          <p:cNvPr id="5" name="Content Placeholder 4" descr="A smoke detector."/>
          <p:cNvPicPr>
            <a:picLocks noGrp="1" noChangeAspect="1"/>
          </p:cNvPicPr>
          <p:nvPr>
            <p:ph sz="quarter" idx="14"/>
          </p:nvPr>
        </p:nvPicPr>
        <p:blipFill>
          <a:blip r:embed="rId2"/>
          <a:stretch>
            <a:fillRect/>
          </a:stretch>
        </p:blipFill>
        <p:spPr>
          <a:xfrm>
            <a:off x="2256381" y="2479387"/>
            <a:ext cx="4631236" cy="3880745"/>
          </a:xfrm>
          <a:prstGeom prst="rect">
            <a:avLst/>
          </a:prstGeom>
        </p:spPr>
      </p:pic>
    </p:spTree>
    <p:extLst>
      <p:ext uri="{BB962C8B-B14F-4D97-AF65-F5344CB8AC3E}">
        <p14:creationId xmlns:p14="http://schemas.microsoft.com/office/powerpoint/2010/main" val="1259250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Writing an Equation for Alpha Decay </a:t>
            </a:r>
            <a:r>
              <a:rPr lang="en-US" sz="2000" b="0" dirty="0"/>
              <a:t>(2 of 4)</a:t>
            </a:r>
          </a:p>
        </p:txBody>
      </p:sp>
      <p:sp>
        <p:nvSpPr>
          <p:cNvPr id="4" name="Content Placeholder 3"/>
          <p:cNvSpPr>
            <a:spLocks noGrp="1"/>
          </p:cNvSpPr>
          <p:nvPr>
            <p:ph sz="quarter" idx="14"/>
          </p:nvPr>
        </p:nvSpPr>
        <p:spPr>
          <a:xfrm>
            <a:off x="457200" y="1554755"/>
            <a:ext cx="8229600" cy="816082"/>
          </a:xfrm>
        </p:spPr>
        <p:txBody>
          <a:bodyPr/>
          <a:lstStyle/>
          <a:p>
            <a:pPr marL="432" indent="0">
              <a:buNone/>
            </a:pPr>
            <a:r>
              <a:rPr lang="en-US" sz="2400" b="1" dirty="0"/>
              <a:t>Example:</a:t>
            </a:r>
            <a:r>
              <a:rPr lang="en-US" sz="2400" dirty="0"/>
              <a:t> Write the balanced nuclear equation for the alpha decay of americium-241.</a:t>
            </a:r>
          </a:p>
        </p:txBody>
      </p:sp>
      <p:graphicFrame>
        <p:nvGraphicFramePr>
          <p:cNvPr id="7" name="Content Placeholder 6"/>
          <p:cNvGraphicFramePr>
            <a:graphicFrameLocks noGrp="1"/>
          </p:cNvGraphicFramePr>
          <p:nvPr>
            <p:ph sz="quarter" idx="15"/>
            <p:extLst/>
          </p:nvPr>
        </p:nvGraphicFramePr>
        <p:xfrm>
          <a:off x="457200" y="2671763"/>
          <a:ext cx="8232776" cy="1706880"/>
        </p:xfrm>
        <a:graphic>
          <a:graphicData uri="http://schemas.openxmlformats.org/drawingml/2006/table">
            <a:tbl>
              <a:tblPr firstRow="1" bandRow="1">
                <a:tableStyleId>{2D5ABB26-0587-4C30-8999-92F81FD0307C}</a:tableStyleId>
              </a:tblPr>
              <a:tblGrid>
                <a:gridCol w="1612900">
                  <a:extLst>
                    <a:ext uri="{9D8B030D-6E8A-4147-A177-3AD203B41FA5}">
                      <a16:colId xmlns:a16="http://schemas.microsoft.com/office/drawing/2014/main" val="3752661941"/>
                    </a:ext>
                  </a:extLst>
                </a:gridCol>
                <a:gridCol w="1803400">
                  <a:extLst>
                    <a:ext uri="{9D8B030D-6E8A-4147-A177-3AD203B41FA5}">
                      <a16:colId xmlns:a16="http://schemas.microsoft.com/office/drawing/2014/main" val="2614811879"/>
                    </a:ext>
                  </a:extLst>
                </a:gridCol>
                <a:gridCol w="2082800">
                  <a:extLst>
                    <a:ext uri="{9D8B030D-6E8A-4147-A177-3AD203B41FA5}">
                      <a16:colId xmlns:a16="http://schemas.microsoft.com/office/drawing/2014/main" val="2176225816"/>
                    </a:ext>
                  </a:extLst>
                </a:gridCol>
                <a:gridCol w="2733676">
                  <a:extLst>
                    <a:ext uri="{9D8B030D-6E8A-4147-A177-3AD203B41FA5}">
                      <a16:colId xmlns:a16="http://schemas.microsoft.com/office/drawing/2014/main" val="4177611752"/>
                    </a:ext>
                  </a:extLst>
                </a:gridCol>
              </a:tblGrid>
              <a:tr h="370840">
                <a:tc>
                  <a:txBody>
                    <a:bodyPr/>
                    <a:lstStyle/>
                    <a:p>
                      <a:r>
                        <a:rPr lang="en-US" sz="2000" b="1" dirty="0">
                          <a:solidFill>
                            <a:schemeClr val="tx1"/>
                          </a:solidFill>
                        </a:rPr>
                        <a:t>Analyze the</a:t>
                      </a:r>
                    </a:p>
                    <a:p>
                      <a:r>
                        <a:rPr lang="en-US" sz="2000" b="1" dirty="0">
                          <a:solidFill>
                            <a:schemeClr val="tx1"/>
                          </a:solidFill>
                        </a:rPr>
                        <a:t>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953424"/>
                  </a:ext>
                </a:extLst>
              </a:tr>
              <a:tr h="370840">
                <a:tc>
                  <a:txBody>
                    <a:bodyPr/>
                    <a:lstStyle/>
                    <a:p>
                      <a:r>
                        <a:rPr lang="en-US" sz="100" dirty="0">
                          <a:solidFill>
                            <a:schemeClr val="tx1"/>
                          </a:solidFill>
                        </a:rPr>
                        <a:t>Analyze the</a:t>
                      </a:r>
                    </a:p>
                    <a:p>
                      <a:r>
                        <a:rPr lang="en-US" sz="100" dirty="0">
                          <a:solidFill>
                            <a:schemeClr val="tx1"/>
                          </a:solidFill>
                        </a:rPr>
                        <a:t>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Am-241, alpha decay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balanced nuclear equation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mass number, atomic number of new nucleus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975490"/>
                  </a:ext>
                </a:extLst>
              </a:tr>
            </a:tbl>
          </a:graphicData>
        </a:graphic>
      </p:graphicFrame>
      <p:sp>
        <p:nvSpPr>
          <p:cNvPr id="3" name="Content Placeholder 2"/>
          <p:cNvSpPr>
            <a:spLocks noGrp="1"/>
          </p:cNvSpPr>
          <p:nvPr>
            <p:ph sz="quarter" idx="16"/>
          </p:nvPr>
        </p:nvSpPr>
        <p:spPr>
          <a:xfrm>
            <a:off x="457200" y="4688205"/>
            <a:ext cx="8232128" cy="493395"/>
          </a:xfrm>
        </p:spPr>
        <p:txBody>
          <a:bodyPr/>
          <a:lstStyle/>
          <a:p>
            <a:pPr marL="432" indent="0">
              <a:buNone/>
            </a:pPr>
            <a:r>
              <a:rPr lang="en-US" sz="2400" b="1" dirty="0"/>
              <a:t>Step 1 Write the incomplete nuclear equation.</a:t>
            </a:r>
          </a:p>
        </p:txBody>
      </p:sp>
      <p:graphicFrame>
        <p:nvGraphicFramePr>
          <p:cNvPr id="9" name="Object 8" descr="Super 241, sub 95, A. m, becomes an unknown plus super 4, sub 2, H e."/>
          <p:cNvGraphicFramePr>
            <a:graphicFrameLocks noChangeAspect="1"/>
          </p:cNvGraphicFramePr>
          <p:nvPr>
            <p:extLst/>
          </p:nvPr>
        </p:nvGraphicFramePr>
        <p:xfrm>
          <a:off x="1466850" y="5294312"/>
          <a:ext cx="3797300" cy="419100"/>
        </p:xfrm>
        <a:graphic>
          <a:graphicData uri="http://schemas.openxmlformats.org/presentationml/2006/ole">
            <mc:AlternateContent xmlns:mc="http://schemas.openxmlformats.org/markup-compatibility/2006">
              <mc:Choice xmlns:v="urn:schemas-microsoft-com:vml" Requires="v">
                <p:oleObj spid="_x0000_s13314" name="Equation" r:id="rId3" imgW="3797280" imgH="419040" progId="Equation.DSMT4">
                  <p:embed/>
                </p:oleObj>
              </mc:Choice>
              <mc:Fallback>
                <p:oleObj name="Equation" r:id="rId3" imgW="3797280" imgH="419040" progId="Equation.DSMT4">
                  <p:embed/>
                  <p:pic>
                    <p:nvPicPr>
                      <p:cNvPr id="9" name="Object 8" descr="Super 241, sub 95, A. m, becomes an unknown plus super 4, sub 2, H e."/>
                      <p:cNvPicPr/>
                      <p:nvPr/>
                    </p:nvPicPr>
                    <p:blipFill>
                      <a:blip r:embed="rId4"/>
                      <a:stretch>
                        <a:fillRect/>
                      </a:stretch>
                    </p:blipFill>
                    <p:spPr>
                      <a:xfrm>
                        <a:off x="1466850" y="5294312"/>
                        <a:ext cx="3797300" cy="419100"/>
                      </a:xfrm>
                      <a:prstGeom prst="rect">
                        <a:avLst/>
                      </a:prstGeom>
                    </p:spPr>
                  </p:pic>
                </p:oleObj>
              </mc:Fallback>
            </mc:AlternateContent>
          </a:graphicData>
        </a:graphic>
      </p:graphicFrame>
    </p:spTree>
    <p:extLst>
      <p:ext uri="{BB962C8B-B14F-4D97-AF65-F5344CB8AC3E}">
        <p14:creationId xmlns:p14="http://schemas.microsoft.com/office/powerpoint/2010/main" val="2765052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t>Writing an Equation for Alpha Decay </a:t>
            </a:r>
            <a:r>
              <a:rPr lang="en-US" altLang="en-US" sz="2000" b="0" dirty="0"/>
              <a:t>(3 of 4)</a:t>
            </a:r>
            <a:endParaRPr lang="en-US" sz="2000" dirty="0"/>
          </a:p>
        </p:txBody>
      </p:sp>
      <p:sp>
        <p:nvSpPr>
          <p:cNvPr id="5" name="Content Placeholder 4"/>
          <p:cNvSpPr>
            <a:spLocks noGrp="1"/>
          </p:cNvSpPr>
          <p:nvPr>
            <p:ph sz="quarter" idx="14"/>
          </p:nvPr>
        </p:nvSpPr>
        <p:spPr>
          <a:xfrm>
            <a:off x="473620" y="1627844"/>
            <a:ext cx="8229600" cy="780076"/>
          </a:xfrm>
        </p:spPr>
        <p:txBody>
          <a:bodyPr/>
          <a:lstStyle/>
          <a:p>
            <a:pPr marL="0" indent="0">
              <a:buNone/>
            </a:pPr>
            <a:r>
              <a:rPr lang="en-US" sz="2400" b="1" dirty="0">
                <a:solidFill>
                  <a:schemeClr val="tx1"/>
                </a:solidFill>
                <a:cs typeface="Times New Roman" panose="02020603050405020304" pitchFamily="18" charset="0"/>
              </a:rPr>
              <a:t>Example: </a:t>
            </a:r>
            <a:r>
              <a:rPr lang="en-US" sz="2400" dirty="0">
                <a:cs typeface="Times New Roman" panose="02020603050405020304" pitchFamily="18" charset="0"/>
              </a:rPr>
              <a:t>Write the balanced nuclear equation for the alpha decay of americium-241.</a:t>
            </a:r>
          </a:p>
        </p:txBody>
      </p:sp>
      <p:sp>
        <p:nvSpPr>
          <p:cNvPr id="6" name="Content Placeholder 5"/>
          <p:cNvSpPr>
            <a:spLocks noGrp="1"/>
          </p:cNvSpPr>
          <p:nvPr>
            <p:ph sz="quarter" idx="15"/>
          </p:nvPr>
        </p:nvSpPr>
        <p:spPr>
          <a:xfrm>
            <a:off x="473620" y="2509053"/>
            <a:ext cx="8206804" cy="411915"/>
          </a:xfrm>
        </p:spPr>
        <p:txBody>
          <a:bodyPr/>
          <a:lstStyle/>
          <a:p>
            <a:pPr marL="0" indent="0">
              <a:buNone/>
            </a:pPr>
            <a:r>
              <a:rPr lang="en-US" sz="2400" b="1" dirty="0">
                <a:solidFill>
                  <a:schemeClr val="tx1"/>
                </a:solidFill>
              </a:rPr>
              <a:t>Step 2</a:t>
            </a:r>
            <a:r>
              <a:rPr lang="en-US" sz="2400" b="1" dirty="0">
                <a:solidFill>
                  <a:srgbClr val="000000"/>
                </a:solidFill>
              </a:rPr>
              <a:t> </a:t>
            </a:r>
            <a:r>
              <a:rPr lang="en-US" sz="2400" b="1" dirty="0"/>
              <a:t>Determine the missing mass number.</a:t>
            </a:r>
            <a:endParaRPr lang="en-US" sz="2400" dirty="0"/>
          </a:p>
        </p:txBody>
      </p:sp>
      <p:graphicFrame>
        <p:nvGraphicFramePr>
          <p:cNvPr id="9" name="Object 8" descr="241 = unknown plus 4. Subtract 4 from each side. 241 minus 4 = unknown. Solve. 241 minus 4 = 237 (mass number of new nucleus)."/>
          <p:cNvGraphicFramePr>
            <a:graphicFrameLocks noChangeAspect="1"/>
          </p:cNvGraphicFramePr>
          <p:nvPr/>
        </p:nvGraphicFramePr>
        <p:xfrm>
          <a:off x="1559470" y="3065797"/>
          <a:ext cx="6009780" cy="1253592"/>
        </p:xfrm>
        <a:graphic>
          <a:graphicData uri="http://schemas.openxmlformats.org/presentationml/2006/ole">
            <mc:AlternateContent xmlns:mc="http://schemas.openxmlformats.org/markup-compatibility/2006">
              <mc:Choice xmlns:v="urn:schemas-microsoft-com:vml" Requires="v">
                <p:oleObj spid="_x0000_s14338" name="Equation" r:id="rId3" imgW="6210000" imgH="1282680" progId="Equation.DSMT4">
                  <p:embed/>
                </p:oleObj>
              </mc:Choice>
              <mc:Fallback>
                <p:oleObj name="Equation" r:id="rId3" imgW="6210000" imgH="1282680" progId="Equation.DSMT4">
                  <p:embed/>
                  <p:pic>
                    <p:nvPicPr>
                      <p:cNvPr id="9" name="Object 8" descr="241 = unknown plus 4. Subtract 4 from each side. 241 minus 4 = unknown. Solve. 241 minus 4 = 237 (mass number of new nucleus)."/>
                      <p:cNvPicPr>
                        <a:picLocks noChangeAspect="1" noChangeArrowheads="1"/>
                      </p:cNvPicPr>
                      <p:nvPr/>
                    </p:nvPicPr>
                    <p:blipFill>
                      <a:blip r:embed="rId4"/>
                      <a:srcRect/>
                      <a:stretch>
                        <a:fillRect/>
                      </a:stretch>
                    </p:blipFill>
                    <p:spPr bwMode="auto">
                      <a:xfrm>
                        <a:off x="1559470" y="3065797"/>
                        <a:ext cx="6009780" cy="12535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6"/>
          <p:cNvSpPr>
            <a:spLocks noGrp="1"/>
          </p:cNvSpPr>
          <p:nvPr>
            <p:ph sz="quarter" idx="16"/>
          </p:nvPr>
        </p:nvSpPr>
        <p:spPr>
          <a:xfrm>
            <a:off x="498944" y="4529287"/>
            <a:ext cx="8206804" cy="411915"/>
          </a:xfrm>
        </p:spPr>
        <p:txBody>
          <a:bodyPr/>
          <a:lstStyle/>
          <a:p>
            <a:pPr marL="0" indent="0">
              <a:buNone/>
            </a:pPr>
            <a:r>
              <a:rPr lang="en-US" sz="2400" b="1" dirty="0">
                <a:solidFill>
                  <a:schemeClr val="tx1"/>
                </a:solidFill>
              </a:rPr>
              <a:t>Step 3</a:t>
            </a:r>
            <a:r>
              <a:rPr lang="en-US" sz="2400" b="1" dirty="0">
                <a:solidFill>
                  <a:srgbClr val="7030A0"/>
                </a:solidFill>
              </a:rPr>
              <a:t> </a:t>
            </a:r>
            <a:r>
              <a:rPr lang="en-US" sz="2400" b="1" dirty="0"/>
              <a:t>Determine the missing atomic number.</a:t>
            </a:r>
            <a:endParaRPr lang="en-US" sz="2400" dirty="0"/>
          </a:p>
        </p:txBody>
      </p:sp>
      <p:graphicFrame>
        <p:nvGraphicFramePr>
          <p:cNvPr id="5123" name="Object 3" descr="95 = unknown plus 2. Subtract 2 from each side. 95 minus 2 = unknown. Solve. 95 minus 2 = 93 (atomic number of new nucleus)."/>
          <p:cNvGraphicFramePr>
            <a:graphicFrameLocks noChangeAspect="1"/>
          </p:cNvGraphicFramePr>
          <p:nvPr/>
        </p:nvGraphicFramePr>
        <p:xfrm>
          <a:off x="1559470" y="5014913"/>
          <a:ext cx="6057900" cy="1282700"/>
        </p:xfrm>
        <a:graphic>
          <a:graphicData uri="http://schemas.openxmlformats.org/presentationml/2006/ole">
            <mc:AlternateContent xmlns:mc="http://schemas.openxmlformats.org/markup-compatibility/2006">
              <mc:Choice xmlns:v="urn:schemas-microsoft-com:vml" Requires="v">
                <p:oleObj spid="_x0000_s14339" name="Equation" r:id="rId5" imgW="145389600" imgH="30784800" progId="Equation.DSMT4">
                  <p:embed/>
                </p:oleObj>
              </mc:Choice>
              <mc:Fallback>
                <p:oleObj name="Equation" r:id="rId5" imgW="145389600" imgH="30784800" progId="Equation.DSMT4">
                  <p:embed/>
                  <p:pic>
                    <p:nvPicPr>
                      <p:cNvPr id="5123" name="Object 3" descr="95 = unknown plus 2. Subtract 2 from each side. 95 minus 2 = unknown. Solve. 95 minus 2 = 93 (atomic number of new nucle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9470" y="5014913"/>
                        <a:ext cx="6057900" cy="128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Writing an Equation for Alpha Decay </a:t>
            </a:r>
            <a:r>
              <a:rPr lang="en-US" sz="2000" b="0" dirty="0"/>
              <a:t>(4 of 4)</a:t>
            </a:r>
          </a:p>
        </p:txBody>
      </p:sp>
      <p:sp>
        <p:nvSpPr>
          <p:cNvPr id="4" name="Content Placeholder 3"/>
          <p:cNvSpPr>
            <a:spLocks noGrp="1"/>
          </p:cNvSpPr>
          <p:nvPr>
            <p:ph sz="quarter" idx="14"/>
          </p:nvPr>
        </p:nvSpPr>
        <p:spPr>
          <a:xfrm>
            <a:off x="457200" y="1557020"/>
            <a:ext cx="8293100" cy="787399"/>
          </a:xfrm>
        </p:spPr>
        <p:txBody>
          <a:bodyPr/>
          <a:lstStyle/>
          <a:p>
            <a:pPr marL="432" indent="0">
              <a:buNone/>
            </a:pPr>
            <a:r>
              <a:rPr lang="en-US" sz="2400" b="1" dirty="0"/>
              <a:t>Example: </a:t>
            </a:r>
            <a:r>
              <a:rPr lang="en-US" sz="2400" dirty="0"/>
              <a:t>Write the balanced nuclear equation for the alpha decay of americium-241.</a:t>
            </a:r>
          </a:p>
        </p:txBody>
      </p:sp>
      <p:sp>
        <p:nvSpPr>
          <p:cNvPr id="5" name="Content Placeholder 4"/>
          <p:cNvSpPr>
            <a:spLocks noGrp="1"/>
          </p:cNvSpPr>
          <p:nvPr>
            <p:ph sz="quarter" idx="15"/>
          </p:nvPr>
        </p:nvSpPr>
        <p:spPr>
          <a:xfrm>
            <a:off x="454672" y="2652381"/>
            <a:ext cx="8365478" cy="1176669"/>
          </a:xfrm>
        </p:spPr>
        <p:txBody>
          <a:bodyPr/>
          <a:lstStyle/>
          <a:p>
            <a:pPr marL="1123200" indent="-1123200">
              <a:buNone/>
            </a:pPr>
            <a:r>
              <a:rPr lang="en-US" sz="2400" b="1" dirty="0"/>
              <a:t>Step 4 Determine the symbol of the new nucleus. </a:t>
            </a:r>
            <a:r>
              <a:rPr lang="en-US" sz="2400" dirty="0"/>
              <a:t>On the periodic table, the element that has atomic number 93 is neptunium, N</a:t>
            </a:r>
            <a:r>
              <a:rPr lang="en-US" sz="100" dirty="0"/>
              <a:t> </a:t>
            </a:r>
            <a:r>
              <a:rPr lang="en-US" sz="2400" dirty="0"/>
              <a:t>p. The atomic symbol for this</a:t>
            </a:r>
          </a:p>
        </p:txBody>
      </p:sp>
      <p:sp>
        <p:nvSpPr>
          <p:cNvPr id="3" name="Content Placeholder 2"/>
          <p:cNvSpPr>
            <a:spLocks noGrp="1"/>
          </p:cNvSpPr>
          <p:nvPr>
            <p:ph sz="quarter" idx="16"/>
          </p:nvPr>
        </p:nvSpPr>
        <p:spPr>
          <a:xfrm>
            <a:off x="457201" y="3966496"/>
            <a:ext cx="4381500" cy="424529"/>
          </a:xfrm>
        </p:spPr>
        <p:txBody>
          <a:bodyPr/>
          <a:lstStyle/>
          <a:p>
            <a:pPr marL="1123200" indent="0">
              <a:buNone/>
            </a:pPr>
            <a:r>
              <a:rPr lang="en-US" sz="2400" dirty="0"/>
              <a:t>isotope of N</a:t>
            </a:r>
            <a:r>
              <a:rPr lang="en-US" sz="100" dirty="0"/>
              <a:t> </a:t>
            </a:r>
            <a:r>
              <a:rPr lang="en-US" sz="2400" dirty="0"/>
              <a:t>p is written</a:t>
            </a:r>
          </a:p>
        </p:txBody>
      </p:sp>
      <p:graphicFrame>
        <p:nvGraphicFramePr>
          <p:cNvPr id="11" name="Object 10" descr="superscript 237, sub 93, N p plus."/>
          <p:cNvGraphicFramePr>
            <a:graphicFrameLocks noChangeAspect="1"/>
          </p:cNvGraphicFramePr>
          <p:nvPr>
            <p:extLst/>
          </p:nvPr>
        </p:nvGraphicFramePr>
        <p:xfrm>
          <a:off x="4953002" y="3953503"/>
          <a:ext cx="800100" cy="419100"/>
        </p:xfrm>
        <a:graphic>
          <a:graphicData uri="http://schemas.openxmlformats.org/presentationml/2006/ole">
            <mc:AlternateContent xmlns:mc="http://schemas.openxmlformats.org/markup-compatibility/2006">
              <mc:Choice xmlns:v="urn:schemas-microsoft-com:vml" Requires="v">
                <p:oleObj spid="_x0000_s15362" name="Equation" r:id="rId4" imgW="799920" imgH="419040" progId="Equation.DSMT4">
                  <p:embed/>
                </p:oleObj>
              </mc:Choice>
              <mc:Fallback>
                <p:oleObj name="Equation" r:id="rId4" imgW="799920" imgH="419040" progId="Equation.DSMT4">
                  <p:embed/>
                  <p:pic>
                    <p:nvPicPr>
                      <p:cNvPr id="11" name="Object 10" descr="superscript 237, sub 93, N p plus."/>
                      <p:cNvPicPr/>
                      <p:nvPr/>
                    </p:nvPicPr>
                    <p:blipFill>
                      <a:blip r:embed="rId5"/>
                      <a:stretch>
                        <a:fillRect/>
                      </a:stretch>
                    </p:blipFill>
                    <p:spPr>
                      <a:xfrm>
                        <a:off x="4953002" y="3953503"/>
                        <a:ext cx="800100" cy="419100"/>
                      </a:xfrm>
                      <a:prstGeom prst="rect">
                        <a:avLst/>
                      </a:prstGeom>
                    </p:spPr>
                  </p:pic>
                </p:oleObj>
              </mc:Fallback>
            </mc:AlternateContent>
          </a:graphicData>
        </a:graphic>
      </p:graphicFrame>
      <p:sp>
        <p:nvSpPr>
          <p:cNvPr id="6" name="Content Placeholder 5"/>
          <p:cNvSpPr>
            <a:spLocks noGrp="1"/>
          </p:cNvSpPr>
          <p:nvPr>
            <p:ph sz="quarter" idx="17"/>
          </p:nvPr>
        </p:nvSpPr>
        <p:spPr>
          <a:xfrm>
            <a:off x="457200" y="4538333"/>
            <a:ext cx="5867400" cy="466199"/>
          </a:xfrm>
        </p:spPr>
        <p:txBody>
          <a:bodyPr/>
          <a:lstStyle/>
          <a:p>
            <a:pPr marL="432" indent="0">
              <a:buNone/>
            </a:pPr>
            <a:r>
              <a:rPr lang="en-US" sz="2400" b="1" dirty="0"/>
              <a:t>Step 5 Complete the nuclear equation.</a:t>
            </a:r>
          </a:p>
        </p:txBody>
      </p:sp>
      <p:graphicFrame>
        <p:nvGraphicFramePr>
          <p:cNvPr id="12" name="Object 11" descr="Superscript 241, sub 95, A m yields superscript 237, sub 93, N p plus superscript 4, sub 2, H e."/>
          <p:cNvGraphicFramePr>
            <a:graphicFrameLocks noChangeAspect="1"/>
          </p:cNvGraphicFramePr>
          <p:nvPr>
            <p:extLst/>
          </p:nvPr>
        </p:nvGraphicFramePr>
        <p:xfrm>
          <a:off x="1422402" y="5180322"/>
          <a:ext cx="4330700" cy="419100"/>
        </p:xfrm>
        <a:graphic>
          <a:graphicData uri="http://schemas.openxmlformats.org/presentationml/2006/ole">
            <mc:AlternateContent xmlns:mc="http://schemas.openxmlformats.org/markup-compatibility/2006">
              <mc:Choice xmlns:v="urn:schemas-microsoft-com:vml" Requires="v">
                <p:oleObj spid="_x0000_s15363" name="Equation" r:id="rId6" imgW="4330440" imgH="419040" progId="Equation.DSMT4">
                  <p:embed/>
                </p:oleObj>
              </mc:Choice>
              <mc:Fallback>
                <p:oleObj name="Equation" r:id="rId6" imgW="4330440" imgH="419040" progId="Equation.DSMT4">
                  <p:embed/>
                  <p:pic>
                    <p:nvPicPr>
                      <p:cNvPr id="12" name="Object 11" descr="Superscript 241, sub 95, A m yields superscript 237, sub 93, N p plus superscript 4, sub 2, H e."/>
                      <p:cNvPicPr/>
                      <p:nvPr/>
                    </p:nvPicPr>
                    <p:blipFill>
                      <a:blip r:embed="rId7"/>
                      <a:stretch>
                        <a:fillRect/>
                      </a:stretch>
                    </p:blipFill>
                    <p:spPr>
                      <a:xfrm>
                        <a:off x="1422402" y="5180322"/>
                        <a:ext cx="4330700" cy="419100"/>
                      </a:xfrm>
                      <a:prstGeom prst="rect">
                        <a:avLst/>
                      </a:prstGeom>
                    </p:spPr>
                  </p:pic>
                </p:oleObj>
              </mc:Fallback>
            </mc:AlternateContent>
          </a:graphicData>
        </a:graphic>
      </p:graphicFrame>
      <p:pic>
        <p:nvPicPr>
          <p:cNvPr id="10" name="Content Placeholder 9" descr="On the table is part of a row with the following symbols: For long description in Notes pane, press F6."/>
          <p:cNvPicPr>
            <a:picLocks noGrp="1" noChangeAspect="1"/>
          </p:cNvPicPr>
          <p:nvPr>
            <p:ph sz="quarter" idx="18"/>
          </p:nvPr>
        </p:nvPicPr>
        <p:blipFill>
          <a:blip r:embed="rId8"/>
          <a:stretch>
            <a:fillRect/>
          </a:stretch>
        </p:blipFill>
        <p:spPr>
          <a:xfrm>
            <a:off x="6107968" y="5118741"/>
            <a:ext cx="2578832" cy="1329043"/>
          </a:xfrm>
          <a:prstGeom prst="rect">
            <a:avLst/>
          </a:prstGeom>
        </p:spPr>
      </p:pic>
    </p:spTree>
    <p:extLst>
      <p:ext uri="{BB962C8B-B14F-4D97-AF65-F5344CB8AC3E}">
        <p14:creationId xmlns:p14="http://schemas.microsoft.com/office/powerpoint/2010/main" val="3292046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Decay </a:t>
            </a:r>
            <a:r>
              <a:rPr lang="fr-FR" sz="100" dirty="0"/>
              <a:t>Superscript 0, </a:t>
            </a:r>
            <a:r>
              <a:rPr lang="fr-FR" sz="100" dirty="0" err="1"/>
              <a:t>sub</a:t>
            </a:r>
            <a:r>
              <a:rPr lang="fr-FR" sz="100" dirty="0"/>
              <a:t> minus 1, e</a:t>
            </a:r>
            <a:endParaRPr lang="en-US" sz="100" dirty="0"/>
          </a:p>
        </p:txBody>
      </p:sp>
      <p:graphicFrame>
        <p:nvGraphicFramePr>
          <p:cNvPr id="5" name="Object 4">
            <a:extLst>
              <a:ext uri="{C183D7F6-B498-43B3-948B-1728B52AA6E4}">
                <adec:decorative xmlns:adec="http://schemas.microsoft.com/office/drawing/2017/decorative" val="1"/>
              </a:ext>
            </a:extLst>
          </p:cNvPr>
          <p:cNvGraphicFramePr>
            <a:graphicFrameLocks noChangeAspect="1"/>
          </p:cNvGraphicFramePr>
          <p:nvPr>
            <p:extLst/>
          </p:nvPr>
        </p:nvGraphicFramePr>
        <p:xfrm>
          <a:off x="3009020" y="742493"/>
          <a:ext cx="609600" cy="596900"/>
        </p:xfrm>
        <a:graphic>
          <a:graphicData uri="http://schemas.openxmlformats.org/presentationml/2006/ole">
            <mc:AlternateContent xmlns:mc="http://schemas.openxmlformats.org/markup-compatibility/2006">
              <mc:Choice xmlns:v="urn:schemas-microsoft-com:vml" Requires="v">
                <p:oleObj spid="_x0000_s16386" name="Equation" r:id="rId4" imgW="609480" imgH="596880" progId="Equation.DSMT4">
                  <p:embed/>
                </p:oleObj>
              </mc:Choice>
              <mc:Fallback>
                <p:oleObj name="Equation" r:id="rId4" imgW="609480" imgH="596880" progId="Equation.DSMT4">
                  <p:embed/>
                  <p:pic>
                    <p:nvPicPr>
                      <p:cNvPr id="5" name="Object 4">
                        <a:extLst>
                          <a:ext uri="{C183D7F6-B498-43B3-948B-1728B52AA6E4}">
                            <adec:decorative xmlns:adec="http://schemas.microsoft.com/office/drawing/2017/decorative" val="1"/>
                          </a:ext>
                        </a:extLst>
                      </p:cNvPr>
                      <p:cNvPicPr/>
                      <p:nvPr/>
                    </p:nvPicPr>
                    <p:blipFill>
                      <a:blip r:embed="rId5"/>
                      <a:stretch>
                        <a:fillRect/>
                      </a:stretch>
                    </p:blipFill>
                    <p:spPr>
                      <a:xfrm>
                        <a:off x="3009020" y="742493"/>
                        <a:ext cx="609600" cy="596900"/>
                      </a:xfrm>
                      <a:prstGeom prst="rect">
                        <a:avLst/>
                      </a:prstGeom>
                      <a:solidFill>
                        <a:schemeClr val="bg1"/>
                      </a:solidFill>
                    </p:spPr>
                  </p:pic>
                </p:oleObj>
              </mc:Fallback>
            </mc:AlternateContent>
          </a:graphicData>
        </a:graphic>
      </p:graphicFrame>
      <p:sp>
        <p:nvSpPr>
          <p:cNvPr id="3" name="Content Placeholder 2"/>
          <p:cNvSpPr>
            <a:spLocks noGrp="1"/>
          </p:cNvSpPr>
          <p:nvPr>
            <p:ph sz="quarter" idx="13"/>
          </p:nvPr>
        </p:nvSpPr>
        <p:spPr>
          <a:xfrm>
            <a:off x="457200" y="1556327"/>
            <a:ext cx="8343900" cy="1199573"/>
          </a:xfrm>
        </p:spPr>
        <p:txBody>
          <a:bodyPr/>
          <a:lstStyle/>
          <a:p>
            <a:pPr marL="432" indent="0">
              <a:buNone/>
            </a:pPr>
            <a:r>
              <a:rPr lang="en-US" sz="2400" dirty="0"/>
              <a:t>A </a:t>
            </a:r>
            <a:r>
              <a:rPr lang="en-US" sz="2400" b="1" dirty="0"/>
              <a:t>beta particle </a:t>
            </a:r>
            <a:r>
              <a:rPr lang="en-US" sz="2400" dirty="0"/>
              <a:t>is an electron emitted from the nucleus when a neutron in the nucleus breaks down to form a proton and a beta particle, increasing the atomic number by 1.</a:t>
            </a:r>
          </a:p>
        </p:txBody>
      </p:sp>
      <p:pic>
        <p:nvPicPr>
          <p:cNvPr id="6" name="Content Placeholder 5" descr="A radioactive carbon nucleus emits radiation that becomes a beta particle. For long description in Notes pane, press F6."/>
          <p:cNvPicPr>
            <a:picLocks noGrp="1" noChangeAspect="1"/>
          </p:cNvPicPr>
          <p:nvPr>
            <p:ph sz="quarter" idx="14"/>
          </p:nvPr>
        </p:nvPicPr>
        <p:blipFill>
          <a:blip r:embed="rId6"/>
          <a:stretch>
            <a:fillRect/>
          </a:stretch>
        </p:blipFill>
        <p:spPr>
          <a:xfrm>
            <a:off x="2506839" y="2916811"/>
            <a:ext cx="4283550" cy="3438366"/>
          </a:xfrm>
          <a:prstGeom prst="rect">
            <a:avLst/>
          </a:prstGeom>
        </p:spPr>
      </p:pic>
    </p:spTree>
    <p:extLst>
      <p:ext uri="{BB962C8B-B14F-4D97-AF65-F5344CB8AC3E}">
        <p14:creationId xmlns:p14="http://schemas.microsoft.com/office/powerpoint/2010/main" val="1749826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5.1 Natural Radioactivity</a:t>
            </a:r>
          </a:p>
        </p:txBody>
      </p:sp>
      <p:sp>
        <p:nvSpPr>
          <p:cNvPr id="4" name="Content Placeholder 3"/>
          <p:cNvSpPr>
            <a:spLocks noGrp="1"/>
          </p:cNvSpPr>
          <p:nvPr>
            <p:ph sz="quarter" idx="14"/>
          </p:nvPr>
        </p:nvSpPr>
        <p:spPr>
          <a:xfrm>
            <a:off x="457200" y="1555750"/>
            <a:ext cx="4965700" cy="1272531"/>
          </a:xfrm>
        </p:spPr>
        <p:txBody>
          <a:bodyPr/>
          <a:lstStyle/>
          <a:p>
            <a:pPr marL="432" indent="0">
              <a:buNone/>
            </a:pPr>
            <a:r>
              <a:rPr lang="en-US" sz="2400" dirty="0"/>
              <a:t>Unstable nuclei spontaneously emit small particles of energy called radiation to become more stable.</a:t>
            </a:r>
          </a:p>
        </p:txBody>
      </p:sp>
      <p:pic>
        <p:nvPicPr>
          <p:cNvPr id="17" name="Content Placeholder 16" descr="The nucleus has six red circles representing protons and 8 white spheres representing neutrons clustered together."/>
          <p:cNvPicPr>
            <a:picLocks noGrp="1" noChangeAspect="1"/>
          </p:cNvPicPr>
          <p:nvPr>
            <p:ph sz="quarter" idx="15"/>
          </p:nvPr>
        </p:nvPicPr>
        <p:blipFill>
          <a:blip r:embed="rId2"/>
          <a:stretch>
            <a:fillRect/>
          </a:stretch>
        </p:blipFill>
        <p:spPr>
          <a:xfrm>
            <a:off x="5981061" y="1588822"/>
            <a:ext cx="2298391" cy="3194581"/>
          </a:xfrm>
          <a:prstGeom prst="rect">
            <a:avLst/>
          </a:prstGeom>
        </p:spPr>
      </p:pic>
      <p:sp>
        <p:nvSpPr>
          <p:cNvPr id="3" name="Content Placeholder 2"/>
          <p:cNvSpPr>
            <a:spLocks noGrp="1"/>
          </p:cNvSpPr>
          <p:nvPr>
            <p:ph sz="quarter" idx="16"/>
          </p:nvPr>
        </p:nvSpPr>
        <p:spPr>
          <a:xfrm>
            <a:off x="457200" y="5142229"/>
            <a:ext cx="8115300" cy="837884"/>
          </a:xfrm>
        </p:spPr>
        <p:txBody>
          <a:bodyPr/>
          <a:lstStyle/>
          <a:p>
            <a:pPr marL="432" indent="0">
              <a:buNone/>
            </a:pPr>
            <a:r>
              <a:rPr lang="en-US" sz="2400" b="1" dirty="0"/>
              <a:t>Learning Goal </a:t>
            </a:r>
            <a:r>
              <a:rPr lang="en-US" sz="2400" dirty="0"/>
              <a:t>Describe alpha, beta, positron, and gamma radiation.</a:t>
            </a:r>
          </a:p>
        </p:txBody>
      </p:sp>
    </p:spTree>
    <p:extLst>
      <p:ext uri="{BB962C8B-B14F-4D97-AF65-F5344CB8AC3E}">
        <p14:creationId xmlns:p14="http://schemas.microsoft.com/office/powerpoint/2010/main" val="2270562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305800" cy="1097279"/>
          </a:xfrm>
        </p:spPr>
        <p:txBody>
          <a:bodyPr/>
          <a:lstStyle/>
          <a:p>
            <a:r>
              <a:rPr lang="en-US" sz="3400" dirty="0"/>
              <a:t>Writing an Equation for Beta Decay </a:t>
            </a:r>
            <a:r>
              <a:rPr lang="en-US" sz="2000" b="0" dirty="0"/>
              <a:t>(1 of 4)</a:t>
            </a:r>
          </a:p>
        </p:txBody>
      </p:sp>
      <p:sp>
        <p:nvSpPr>
          <p:cNvPr id="3" name="Content Placeholder 2"/>
          <p:cNvSpPr>
            <a:spLocks noGrp="1"/>
          </p:cNvSpPr>
          <p:nvPr>
            <p:ph sz="quarter" idx="13"/>
          </p:nvPr>
        </p:nvSpPr>
        <p:spPr>
          <a:xfrm>
            <a:off x="457200" y="1556327"/>
            <a:ext cx="8229600" cy="1529773"/>
          </a:xfrm>
        </p:spPr>
        <p:txBody>
          <a:bodyPr/>
          <a:lstStyle/>
          <a:p>
            <a:pPr marL="432" indent="0">
              <a:buNone/>
            </a:pPr>
            <a:r>
              <a:rPr lang="en-US" sz="2400" b="1" dirty="0"/>
              <a:t>Example: </a:t>
            </a:r>
            <a:r>
              <a:rPr lang="en-US" sz="2400" dirty="0"/>
              <a:t>Write the balanced nuclear equation for the beta decay of yttrium-90, used in cancer treatment and as a colloidal injection into large joints to relieve the pain caused by arthritis.</a:t>
            </a:r>
          </a:p>
        </p:txBody>
      </p:sp>
      <p:pic>
        <p:nvPicPr>
          <p:cNvPr id="5" name="Content Placeholder 4" descr="A radioisotope is injected into a joint."/>
          <p:cNvPicPr>
            <a:picLocks noGrp="1" noChangeAspect="1"/>
          </p:cNvPicPr>
          <p:nvPr>
            <p:ph sz="quarter" idx="14"/>
          </p:nvPr>
        </p:nvPicPr>
        <p:blipFill>
          <a:blip r:embed="rId2"/>
          <a:stretch>
            <a:fillRect/>
          </a:stretch>
        </p:blipFill>
        <p:spPr>
          <a:xfrm>
            <a:off x="2224239" y="3241358"/>
            <a:ext cx="4695521" cy="3150235"/>
          </a:xfrm>
          <a:prstGeom prst="rect">
            <a:avLst/>
          </a:prstGeom>
        </p:spPr>
      </p:pic>
    </p:spTree>
    <p:extLst>
      <p:ext uri="{BB962C8B-B14F-4D97-AF65-F5344CB8AC3E}">
        <p14:creationId xmlns:p14="http://schemas.microsoft.com/office/powerpoint/2010/main" val="158793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93100" cy="1097279"/>
          </a:xfrm>
        </p:spPr>
        <p:txBody>
          <a:bodyPr/>
          <a:lstStyle/>
          <a:p>
            <a:r>
              <a:rPr lang="en-US" sz="3400" dirty="0"/>
              <a:t>Writing an Equation for Beta Decay </a:t>
            </a:r>
            <a:r>
              <a:rPr lang="en-US" sz="2000" b="0" dirty="0"/>
              <a:t>(2 of 4)</a:t>
            </a:r>
          </a:p>
        </p:txBody>
      </p:sp>
      <p:sp>
        <p:nvSpPr>
          <p:cNvPr id="4" name="Content Placeholder 3"/>
          <p:cNvSpPr>
            <a:spLocks noGrp="1"/>
          </p:cNvSpPr>
          <p:nvPr>
            <p:ph sz="quarter" idx="14"/>
          </p:nvPr>
        </p:nvSpPr>
        <p:spPr>
          <a:xfrm>
            <a:off x="457200" y="1555200"/>
            <a:ext cx="8229600" cy="829353"/>
          </a:xfrm>
        </p:spPr>
        <p:txBody>
          <a:bodyPr/>
          <a:lstStyle/>
          <a:p>
            <a:pPr marL="432" indent="0">
              <a:buNone/>
            </a:pPr>
            <a:r>
              <a:rPr lang="en-US" sz="2400" b="1" dirty="0"/>
              <a:t>Example: </a:t>
            </a:r>
            <a:r>
              <a:rPr lang="en-US" sz="2400" dirty="0"/>
              <a:t>Write the balanced nuclear equation for the beta decay of yttrium-90.</a:t>
            </a:r>
          </a:p>
        </p:txBody>
      </p:sp>
      <p:graphicFrame>
        <p:nvGraphicFramePr>
          <p:cNvPr id="7" name="Content Placeholder 6"/>
          <p:cNvGraphicFramePr>
            <a:graphicFrameLocks noGrp="1"/>
          </p:cNvGraphicFramePr>
          <p:nvPr>
            <p:ph sz="quarter" idx="15"/>
            <p:extLst/>
          </p:nvPr>
        </p:nvGraphicFramePr>
        <p:xfrm>
          <a:off x="454025" y="2500313"/>
          <a:ext cx="8232776" cy="1706880"/>
        </p:xfrm>
        <a:graphic>
          <a:graphicData uri="http://schemas.openxmlformats.org/drawingml/2006/table">
            <a:tbl>
              <a:tblPr firstRow="1" bandRow="1">
                <a:tableStyleId>{2D5ABB26-0587-4C30-8999-92F81FD0307C}</a:tableStyleId>
              </a:tblPr>
              <a:tblGrid>
                <a:gridCol w="1603375">
                  <a:extLst>
                    <a:ext uri="{9D8B030D-6E8A-4147-A177-3AD203B41FA5}">
                      <a16:colId xmlns:a16="http://schemas.microsoft.com/office/drawing/2014/main" val="1988505688"/>
                    </a:ext>
                  </a:extLst>
                </a:gridCol>
                <a:gridCol w="2120900">
                  <a:extLst>
                    <a:ext uri="{9D8B030D-6E8A-4147-A177-3AD203B41FA5}">
                      <a16:colId xmlns:a16="http://schemas.microsoft.com/office/drawing/2014/main" val="1004192926"/>
                    </a:ext>
                  </a:extLst>
                </a:gridCol>
                <a:gridCol w="2146300">
                  <a:extLst>
                    <a:ext uri="{9D8B030D-6E8A-4147-A177-3AD203B41FA5}">
                      <a16:colId xmlns:a16="http://schemas.microsoft.com/office/drawing/2014/main" val="494579680"/>
                    </a:ext>
                  </a:extLst>
                </a:gridCol>
                <a:gridCol w="2362201">
                  <a:extLst>
                    <a:ext uri="{9D8B030D-6E8A-4147-A177-3AD203B41FA5}">
                      <a16:colId xmlns:a16="http://schemas.microsoft.com/office/drawing/2014/main" val="1949440903"/>
                    </a:ext>
                  </a:extLst>
                </a:gridCol>
              </a:tblGrid>
              <a:tr h="370840">
                <a:tc>
                  <a:txBody>
                    <a:bodyPr/>
                    <a:lstStyle/>
                    <a:p>
                      <a:r>
                        <a:rPr lang="en-US" sz="2000" b="1" dirty="0">
                          <a:solidFill>
                            <a:schemeClr val="tx1"/>
                          </a:solidFill>
                        </a:rPr>
                        <a:t>Analyze the</a:t>
                      </a:r>
                    </a:p>
                    <a:p>
                      <a:r>
                        <a:rPr lang="en-US" sz="2000" b="1" dirty="0">
                          <a:solidFill>
                            <a:schemeClr val="tx1"/>
                          </a:solidFill>
                        </a:rPr>
                        <a:t>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8666053"/>
                  </a:ext>
                </a:extLst>
              </a:tr>
              <a:tr h="370840">
                <a:tc>
                  <a:txBody>
                    <a:bodyPr/>
                    <a:lstStyle/>
                    <a:p>
                      <a:r>
                        <a:rPr lang="en-US" sz="100" dirty="0">
                          <a:solidFill>
                            <a:schemeClr val="tx1"/>
                          </a:solidFill>
                        </a:rPr>
                        <a:t>Analyze the</a:t>
                      </a:r>
                    </a:p>
                    <a:p>
                      <a:r>
                        <a:rPr lang="en-US" sz="100" dirty="0">
                          <a:solidFill>
                            <a:schemeClr val="tx1"/>
                          </a:solidFill>
                        </a:rPr>
                        <a:t>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Y-90, beta decay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balanced nuclear equation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mass number, atomic number of new nucleus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811532"/>
                  </a:ext>
                </a:extLst>
              </a:tr>
            </a:tbl>
          </a:graphicData>
        </a:graphic>
      </p:graphicFrame>
      <p:sp>
        <p:nvSpPr>
          <p:cNvPr id="3" name="Content Placeholder 2"/>
          <p:cNvSpPr>
            <a:spLocks noGrp="1"/>
          </p:cNvSpPr>
          <p:nvPr>
            <p:ph sz="quarter" idx="16"/>
          </p:nvPr>
        </p:nvSpPr>
        <p:spPr>
          <a:xfrm>
            <a:off x="457200" y="4413249"/>
            <a:ext cx="8232128" cy="450852"/>
          </a:xfrm>
        </p:spPr>
        <p:txBody>
          <a:bodyPr/>
          <a:lstStyle/>
          <a:p>
            <a:pPr marL="432" indent="0">
              <a:buNone/>
            </a:pPr>
            <a:r>
              <a:rPr lang="en-US" sz="2400" b="1" dirty="0"/>
              <a:t>Step 1 Write the incomplete nuclear equation.</a:t>
            </a:r>
          </a:p>
        </p:txBody>
      </p:sp>
      <p:graphicFrame>
        <p:nvGraphicFramePr>
          <p:cNvPr id="9" name="Object 8" descr="Superscript 90, sub 39, Y, yields unknown plus superscript 0, sub minus 1, e."/>
          <p:cNvGraphicFramePr>
            <a:graphicFrameLocks noChangeAspect="1"/>
          </p:cNvGraphicFramePr>
          <p:nvPr>
            <p:extLst/>
          </p:nvPr>
        </p:nvGraphicFramePr>
        <p:xfrm>
          <a:off x="1263650" y="5070157"/>
          <a:ext cx="3340100" cy="419100"/>
        </p:xfrm>
        <a:graphic>
          <a:graphicData uri="http://schemas.openxmlformats.org/presentationml/2006/ole">
            <mc:AlternateContent xmlns:mc="http://schemas.openxmlformats.org/markup-compatibility/2006">
              <mc:Choice xmlns:v="urn:schemas-microsoft-com:vml" Requires="v">
                <p:oleObj spid="_x0000_s17410" name="Equation" r:id="rId3" imgW="3340080" imgH="419040" progId="Equation.DSMT4">
                  <p:embed/>
                </p:oleObj>
              </mc:Choice>
              <mc:Fallback>
                <p:oleObj name="Equation" r:id="rId3" imgW="3340080" imgH="419040" progId="Equation.DSMT4">
                  <p:embed/>
                  <p:pic>
                    <p:nvPicPr>
                      <p:cNvPr id="9" name="Object 8" descr="Superscript 90, sub 39, Y, yields unknown plus superscript 0, sub minus 1, e."/>
                      <p:cNvPicPr/>
                      <p:nvPr/>
                    </p:nvPicPr>
                    <p:blipFill>
                      <a:blip r:embed="rId4"/>
                      <a:stretch>
                        <a:fillRect/>
                      </a:stretch>
                    </p:blipFill>
                    <p:spPr>
                      <a:xfrm>
                        <a:off x="1263650" y="5070157"/>
                        <a:ext cx="3340100" cy="419100"/>
                      </a:xfrm>
                      <a:prstGeom prst="rect">
                        <a:avLst/>
                      </a:prstGeom>
                    </p:spPr>
                  </p:pic>
                </p:oleObj>
              </mc:Fallback>
            </mc:AlternateContent>
          </a:graphicData>
        </a:graphic>
      </p:graphicFrame>
    </p:spTree>
    <p:extLst>
      <p:ext uri="{BB962C8B-B14F-4D97-AF65-F5344CB8AC3E}">
        <p14:creationId xmlns:p14="http://schemas.microsoft.com/office/powerpoint/2010/main" val="1610583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400" dirty="0"/>
              <a:t>Writing an Equation for Beta Decay </a:t>
            </a:r>
            <a:r>
              <a:rPr lang="en-US" altLang="en-US" sz="2000" b="0" dirty="0"/>
              <a:t>(3 of 4)</a:t>
            </a:r>
            <a:endParaRPr lang="en-US" sz="2000" dirty="0"/>
          </a:p>
        </p:txBody>
      </p:sp>
      <p:sp>
        <p:nvSpPr>
          <p:cNvPr id="5" name="Content Placeholder 4"/>
          <p:cNvSpPr>
            <a:spLocks noGrp="1"/>
          </p:cNvSpPr>
          <p:nvPr>
            <p:ph sz="quarter" idx="14"/>
          </p:nvPr>
        </p:nvSpPr>
        <p:spPr>
          <a:xfrm>
            <a:off x="457200" y="1544399"/>
            <a:ext cx="8229600" cy="811532"/>
          </a:xfrm>
        </p:spPr>
        <p:txBody>
          <a:bodyPr/>
          <a:lstStyle/>
          <a:p>
            <a:pPr marL="0" indent="0">
              <a:buNone/>
            </a:pPr>
            <a:r>
              <a:rPr lang="en-US" sz="2400" b="1" dirty="0">
                <a:solidFill>
                  <a:schemeClr val="tx1"/>
                </a:solidFill>
                <a:cs typeface="Times New Roman" panose="02020603050405020304" pitchFamily="18" charset="0"/>
              </a:rPr>
              <a:t>Example:</a:t>
            </a:r>
            <a:r>
              <a:rPr lang="en-US" sz="2400" b="1" dirty="0">
                <a:solidFill>
                  <a:schemeClr val="accent6">
                    <a:lumMod val="75000"/>
                  </a:schemeClr>
                </a:solidFill>
                <a:cs typeface="Times New Roman" panose="02020603050405020304" pitchFamily="18" charset="0"/>
              </a:rPr>
              <a:t> </a:t>
            </a:r>
            <a:r>
              <a:rPr lang="en-US" sz="2400" dirty="0">
                <a:cs typeface="Times New Roman"/>
              </a:rPr>
              <a:t>Write the balanced nuclear equation for the beta decay of yttrium-90.</a:t>
            </a:r>
          </a:p>
        </p:txBody>
      </p:sp>
      <p:sp>
        <p:nvSpPr>
          <p:cNvPr id="6" name="Content Placeholder 5"/>
          <p:cNvSpPr>
            <a:spLocks noGrp="1"/>
          </p:cNvSpPr>
          <p:nvPr>
            <p:ph sz="quarter" idx="15"/>
          </p:nvPr>
        </p:nvSpPr>
        <p:spPr>
          <a:xfrm>
            <a:off x="457200" y="2470294"/>
            <a:ext cx="8157451" cy="420424"/>
          </a:xfrm>
        </p:spPr>
        <p:txBody>
          <a:bodyPr/>
          <a:lstStyle/>
          <a:p>
            <a:pPr marL="0" indent="0">
              <a:buNone/>
            </a:pPr>
            <a:r>
              <a:rPr lang="en-US" sz="2400" b="1" dirty="0">
                <a:solidFill>
                  <a:schemeClr val="tx1"/>
                </a:solidFill>
              </a:rPr>
              <a:t>Step 2</a:t>
            </a:r>
            <a:r>
              <a:rPr lang="en-US" sz="2400" b="1" dirty="0">
                <a:solidFill>
                  <a:srgbClr val="000000"/>
                </a:solidFill>
              </a:rPr>
              <a:t> </a:t>
            </a:r>
            <a:r>
              <a:rPr lang="en-US" sz="2400" b="1" dirty="0"/>
              <a:t>Determine the missing mass number.</a:t>
            </a:r>
            <a:endParaRPr lang="en-US" sz="2400" dirty="0"/>
          </a:p>
        </p:txBody>
      </p:sp>
      <p:graphicFrame>
        <p:nvGraphicFramePr>
          <p:cNvPr id="9" name="Object 8" descr="90 = unknown plus 0. Subtract 0 from each side. 90 minus 0 = unknown. Solve. 90 minus 0 = 90 (mass number of new nucleus)."/>
          <p:cNvGraphicFramePr>
            <a:graphicFrameLocks noChangeAspect="1"/>
          </p:cNvGraphicFramePr>
          <p:nvPr/>
        </p:nvGraphicFramePr>
        <p:xfrm>
          <a:off x="1552187" y="3005081"/>
          <a:ext cx="5892800" cy="1282700"/>
        </p:xfrm>
        <a:graphic>
          <a:graphicData uri="http://schemas.openxmlformats.org/presentationml/2006/ole">
            <mc:AlternateContent xmlns:mc="http://schemas.openxmlformats.org/markup-compatibility/2006">
              <mc:Choice xmlns:v="urn:schemas-microsoft-com:vml" Requires="v">
                <p:oleObj spid="_x0000_s18434" name="Equation" r:id="rId3" imgW="141427200" imgH="30784800" progId="Equation.DSMT4">
                  <p:embed/>
                </p:oleObj>
              </mc:Choice>
              <mc:Fallback>
                <p:oleObj name="Equation" r:id="rId3" imgW="141427200" imgH="30784800" progId="Equation.DSMT4">
                  <p:embed/>
                  <p:pic>
                    <p:nvPicPr>
                      <p:cNvPr id="9" name="Object 8" descr="90 = unknown plus 0. Subtract 0 from each side. 90 minus 0 = unknown. Solve. 90 minus 0 = 90 (mass number of new nuc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187" y="3005081"/>
                        <a:ext cx="5892800" cy="128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6"/>
          <p:cNvSpPr>
            <a:spLocks noGrp="1"/>
          </p:cNvSpPr>
          <p:nvPr>
            <p:ph sz="quarter" idx="16"/>
          </p:nvPr>
        </p:nvSpPr>
        <p:spPr>
          <a:xfrm>
            <a:off x="457200" y="4372772"/>
            <a:ext cx="8290039" cy="420424"/>
          </a:xfrm>
        </p:spPr>
        <p:txBody>
          <a:bodyPr/>
          <a:lstStyle/>
          <a:p>
            <a:pPr marL="0" indent="0">
              <a:buNone/>
            </a:pPr>
            <a:r>
              <a:rPr lang="en-US" sz="2400" b="1" dirty="0">
                <a:solidFill>
                  <a:schemeClr val="tx1"/>
                </a:solidFill>
              </a:rPr>
              <a:t>Step 3</a:t>
            </a:r>
            <a:r>
              <a:rPr lang="en-US" sz="2400" b="1" dirty="0">
                <a:solidFill>
                  <a:srgbClr val="7030A0"/>
                </a:solidFill>
              </a:rPr>
              <a:t> </a:t>
            </a:r>
            <a:r>
              <a:rPr lang="en-US" sz="2400" b="1" dirty="0"/>
              <a:t>Determine the missing atomic number.</a:t>
            </a:r>
            <a:endParaRPr lang="en-US" sz="2400" dirty="0"/>
          </a:p>
        </p:txBody>
      </p:sp>
      <p:graphicFrame>
        <p:nvGraphicFramePr>
          <p:cNvPr id="5123" name="Object 3" descr="39 = unknown minus 1. Add 1 to each side. 39 plus 1 = unknown. Solve. 39 plus 1 = 40 (atomic number of new nucleus)."/>
          <p:cNvGraphicFramePr>
            <a:graphicFrameLocks noChangeAspect="1"/>
          </p:cNvGraphicFramePr>
          <p:nvPr/>
        </p:nvGraphicFramePr>
        <p:xfrm>
          <a:off x="1552187" y="5012380"/>
          <a:ext cx="6157976" cy="1286179"/>
        </p:xfrm>
        <a:graphic>
          <a:graphicData uri="http://schemas.openxmlformats.org/presentationml/2006/ole">
            <mc:AlternateContent xmlns:mc="http://schemas.openxmlformats.org/markup-compatibility/2006">
              <mc:Choice xmlns:v="urn:schemas-microsoft-com:vml" Requires="v">
                <p:oleObj spid="_x0000_s18435" name="Equation" r:id="rId5" imgW="6019560" imgH="1282680" progId="Equation.DSMT4">
                  <p:embed/>
                </p:oleObj>
              </mc:Choice>
              <mc:Fallback>
                <p:oleObj name="Equation" r:id="rId5" imgW="6019560" imgH="1282680" progId="Equation.DSMT4">
                  <p:embed/>
                  <p:pic>
                    <p:nvPicPr>
                      <p:cNvPr id="5123" name="Object 3" descr="39 = unknown minus 1. Add 1 to each side. 39 plus 1 = unknown. Solve. 39 plus 1 = 40 (atomic number of new nucleus)."/>
                      <p:cNvPicPr>
                        <a:picLocks noChangeAspect="1" noChangeArrowheads="1"/>
                      </p:cNvPicPr>
                      <p:nvPr/>
                    </p:nvPicPr>
                    <p:blipFill>
                      <a:blip r:embed="rId6"/>
                      <a:srcRect/>
                      <a:stretch>
                        <a:fillRect/>
                      </a:stretch>
                    </p:blipFill>
                    <p:spPr bwMode="auto">
                      <a:xfrm>
                        <a:off x="1552187" y="5012380"/>
                        <a:ext cx="6157976" cy="1286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Writing an Equation for Beta Decay </a:t>
            </a:r>
            <a:r>
              <a:rPr lang="en-US" sz="2000" b="0" dirty="0"/>
              <a:t>(4 of 4)</a:t>
            </a:r>
          </a:p>
        </p:txBody>
      </p:sp>
      <p:sp>
        <p:nvSpPr>
          <p:cNvPr id="4" name="Content Placeholder 3"/>
          <p:cNvSpPr>
            <a:spLocks noGrp="1"/>
          </p:cNvSpPr>
          <p:nvPr>
            <p:ph sz="quarter" idx="14"/>
          </p:nvPr>
        </p:nvSpPr>
        <p:spPr>
          <a:xfrm>
            <a:off x="457200" y="1555200"/>
            <a:ext cx="8229600" cy="820949"/>
          </a:xfrm>
        </p:spPr>
        <p:txBody>
          <a:bodyPr/>
          <a:lstStyle/>
          <a:p>
            <a:pPr marL="432" indent="0">
              <a:buNone/>
            </a:pPr>
            <a:r>
              <a:rPr lang="en-US" sz="2400" b="1" dirty="0"/>
              <a:t>Example: </a:t>
            </a:r>
            <a:r>
              <a:rPr lang="en-US" sz="2400" dirty="0"/>
              <a:t>Write the balanced nuclear equation for the beta decay of yttrium-90.</a:t>
            </a:r>
          </a:p>
        </p:txBody>
      </p:sp>
      <p:sp>
        <p:nvSpPr>
          <p:cNvPr id="5" name="Content Placeholder 4"/>
          <p:cNvSpPr>
            <a:spLocks noGrp="1"/>
          </p:cNvSpPr>
          <p:nvPr>
            <p:ph sz="quarter" idx="15"/>
          </p:nvPr>
        </p:nvSpPr>
        <p:spPr>
          <a:xfrm>
            <a:off x="457199" y="2498726"/>
            <a:ext cx="8562976" cy="1158874"/>
          </a:xfrm>
        </p:spPr>
        <p:txBody>
          <a:bodyPr/>
          <a:lstStyle/>
          <a:p>
            <a:pPr marL="1123200" indent="-10800000">
              <a:buNone/>
            </a:pPr>
            <a:r>
              <a:rPr lang="en-US" sz="2400" b="1" dirty="0"/>
              <a:t>Step 4 Determine the symbol of the new nucleus. </a:t>
            </a:r>
            <a:r>
              <a:rPr lang="en-US" sz="2400" dirty="0"/>
              <a:t>On the periodic table, the element that has atomic number 40 is zirconium (Z</a:t>
            </a:r>
            <a:r>
              <a:rPr lang="en-US" sz="100" dirty="0"/>
              <a:t> </a:t>
            </a:r>
            <a:r>
              <a:rPr lang="en-US" sz="2400" dirty="0"/>
              <a:t>r). The atomic symbol for this isotope</a:t>
            </a:r>
          </a:p>
        </p:txBody>
      </p:sp>
      <p:sp>
        <p:nvSpPr>
          <p:cNvPr id="3" name="Content Placeholder 2"/>
          <p:cNvSpPr>
            <a:spLocks noGrp="1"/>
          </p:cNvSpPr>
          <p:nvPr>
            <p:ph sz="quarter" idx="16"/>
          </p:nvPr>
        </p:nvSpPr>
        <p:spPr>
          <a:xfrm>
            <a:off x="457201" y="3781425"/>
            <a:ext cx="3163824" cy="409576"/>
          </a:xfrm>
        </p:spPr>
        <p:txBody>
          <a:bodyPr/>
          <a:lstStyle/>
          <a:p>
            <a:pPr marL="1123200" indent="0">
              <a:buNone/>
            </a:pPr>
            <a:r>
              <a:rPr lang="en-US" sz="2400" dirty="0"/>
              <a:t>of Z</a:t>
            </a:r>
            <a:r>
              <a:rPr lang="en-US" sz="100" dirty="0"/>
              <a:t> </a:t>
            </a:r>
            <a:r>
              <a:rPr lang="en-US" sz="2400" dirty="0"/>
              <a:t>r is written</a:t>
            </a:r>
          </a:p>
        </p:txBody>
      </p:sp>
      <p:graphicFrame>
        <p:nvGraphicFramePr>
          <p:cNvPr id="9" name="Object 8" descr="Superscript 90, sub 40, Z R."/>
          <p:cNvGraphicFramePr>
            <a:graphicFrameLocks noChangeAspect="1"/>
          </p:cNvGraphicFramePr>
          <p:nvPr>
            <p:extLst/>
          </p:nvPr>
        </p:nvGraphicFramePr>
        <p:xfrm>
          <a:off x="3693033" y="3775074"/>
          <a:ext cx="635000" cy="419100"/>
        </p:xfrm>
        <a:graphic>
          <a:graphicData uri="http://schemas.openxmlformats.org/presentationml/2006/ole">
            <mc:AlternateContent xmlns:mc="http://schemas.openxmlformats.org/markup-compatibility/2006">
              <mc:Choice xmlns:v="urn:schemas-microsoft-com:vml" Requires="v">
                <p:oleObj spid="_x0000_s19458" name="Equation" r:id="rId4" imgW="634680" imgH="419040" progId="Equation.DSMT4">
                  <p:embed/>
                </p:oleObj>
              </mc:Choice>
              <mc:Fallback>
                <p:oleObj name="Equation" r:id="rId4" imgW="634680" imgH="419040" progId="Equation.DSMT4">
                  <p:embed/>
                  <p:pic>
                    <p:nvPicPr>
                      <p:cNvPr id="9" name="Object 8" descr="Superscript 90, sub 40, Z R."/>
                      <p:cNvPicPr/>
                      <p:nvPr/>
                    </p:nvPicPr>
                    <p:blipFill>
                      <a:blip r:embed="rId5"/>
                      <a:stretch>
                        <a:fillRect/>
                      </a:stretch>
                    </p:blipFill>
                    <p:spPr>
                      <a:xfrm>
                        <a:off x="3693033" y="3775074"/>
                        <a:ext cx="635000" cy="419100"/>
                      </a:xfrm>
                      <a:prstGeom prst="rect">
                        <a:avLst/>
                      </a:prstGeom>
                    </p:spPr>
                  </p:pic>
                </p:oleObj>
              </mc:Fallback>
            </mc:AlternateContent>
          </a:graphicData>
        </a:graphic>
      </p:graphicFrame>
      <p:sp>
        <p:nvSpPr>
          <p:cNvPr id="6" name="Content Placeholder 5"/>
          <p:cNvSpPr>
            <a:spLocks noGrp="1"/>
          </p:cNvSpPr>
          <p:nvPr>
            <p:ph sz="quarter" idx="17"/>
          </p:nvPr>
        </p:nvSpPr>
        <p:spPr>
          <a:xfrm>
            <a:off x="457200" y="4330701"/>
            <a:ext cx="5800725" cy="492123"/>
          </a:xfrm>
        </p:spPr>
        <p:txBody>
          <a:bodyPr/>
          <a:lstStyle/>
          <a:p>
            <a:pPr marL="432" indent="0">
              <a:buNone/>
            </a:pPr>
            <a:r>
              <a:rPr lang="en-US" sz="2400" b="1" dirty="0"/>
              <a:t>Step 5 Complete the nuclear equation.</a:t>
            </a:r>
          </a:p>
        </p:txBody>
      </p:sp>
      <p:graphicFrame>
        <p:nvGraphicFramePr>
          <p:cNvPr id="12" name="Object 11" descr="Superscript 90, sub 39, Y, yields superscript 90, sub 40, Z r, plus superscript 0, sub minus 1, e."/>
          <p:cNvGraphicFramePr>
            <a:graphicFrameLocks noChangeAspect="1"/>
          </p:cNvGraphicFramePr>
          <p:nvPr>
            <p:extLst/>
          </p:nvPr>
        </p:nvGraphicFramePr>
        <p:xfrm>
          <a:off x="1549400" y="4937127"/>
          <a:ext cx="3708400" cy="419100"/>
        </p:xfrm>
        <a:graphic>
          <a:graphicData uri="http://schemas.openxmlformats.org/presentationml/2006/ole">
            <mc:AlternateContent xmlns:mc="http://schemas.openxmlformats.org/markup-compatibility/2006">
              <mc:Choice xmlns:v="urn:schemas-microsoft-com:vml" Requires="v">
                <p:oleObj spid="_x0000_s19459" name="Equation" r:id="rId6" imgW="3708360" imgH="419040" progId="Equation.DSMT4">
                  <p:embed/>
                </p:oleObj>
              </mc:Choice>
              <mc:Fallback>
                <p:oleObj name="Equation" r:id="rId6" imgW="3708360" imgH="419040" progId="Equation.DSMT4">
                  <p:embed/>
                  <p:pic>
                    <p:nvPicPr>
                      <p:cNvPr id="12" name="Object 11" descr="Superscript 90, sub 39, Y, yields superscript 90, sub 40, Z r, plus superscript 0, sub minus 1, e."/>
                      <p:cNvPicPr/>
                      <p:nvPr/>
                    </p:nvPicPr>
                    <p:blipFill>
                      <a:blip r:embed="rId7"/>
                      <a:stretch>
                        <a:fillRect/>
                      </a:stretch>
                    </p:blipFill>
                    <p:spPr>
                      <a:xfrm>
                        <a:off x="1549400" y="4937127"/>
                        <a:ext cx="3708400" cy="419100"/>
                      </a:xfrm>
                      <a:prstGeom prst="rect">
                        <a:avLst/>
                      </a:prstGeom>
                    </p:spPr>
                  </p:pic>
                </p:oleObj>
              </mc:Fallback>
            </mc:AlternateContent>
          </a:graphicData>
        </a:graphic>
      </p:graphicFrame>
      <p:pic>
        <p:nvPicPr>
          <p:cNvPr id="11" name="Content Placeholder 10" descr="Adjacent elements are given as follows from left to right: superscript 90, sub 39, Y, and superscript 90, sub 40, Z r. For long description in Notes pane, press F6."/>
          <p:cNvPicPr>
            <a:picLocks noGrp="1" noChangeAspect="1"/>
          </p:cNvPicPr>
          <p:nvPr>
            <p:ph sz="quarter" idx="18"/>
          </p:nvPr>
        </p:nvPicPr>
        <p:blipFill>
          <a:blip r:embed="rId8"/>
          <a:stretch>
            <a:fillRect/>
          </a:stretch>
        </p:blipFill>
        <p:spPr>
          <a:xfrm>
            <a:off x="6388100" y="4330701"/>
            <a:ext cx="2483551" cy="1643252"/>
          </a:xfrm>
          <a:prstGeom prst="rect">
            <a:avLst/>
          </a:prstGeom>
        </p:spPr>
      </p:pic>
    </p:spTree>
    <p:extLst>
      <p:ext uri="{BB962C8B-B14F-4D97-AF65-F5344CB8AC3E}">
        <p14:creationId xmlns:p14="http://schemas.microsoft.com/office/powerpoint/2010/main" val="3640092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5.3 Radiation Measurement</a:t>
            </a:r>
          </a:p>
        </p:txBody>
      </p:sp>
      <p:pic>
        <p:nvPicPr>
          <p:cNvPr id="7" name="Content Placeholder 6" descr="The radiation counter consists of a detector tube connected by a circuit to a meter with a high voltage power supply. When radiation enters the tube, ionization occurs and negative electrons travel through the circuit to the meter."/>
          <p:cNvPicPr>
            <a:picLocks noGrp="1" noChangeAspect="1"/>
          </p:cNvPicPr>
          <p:nvPr>
            <p:ph sz="quarter" idx="14"/>
          </p:nvPr>
        </p:nvPicPr>
        <p:blipFill>
          <a:blip r:embed="rId2"/>
          <a:stretch>
            <a:fillRect/>
          </a:stretch>
        </p:blipFill>
        <p:spPr>
          <a:xfrm>
            <a:off x="694608" y="1669801"/>
            <a:ext cx="7754784" cy="1987468"/>
          </a:xfrm>
          <a:prstGeom prst="rect">
            <a:avLst/>
          </a:prstGeom>
        </p:spPr>
      </p:pic>
      <p:sp>
        <p:nvSpPr>
          <p:cNvPr id="5" name="Content Placeholder 4"/>
          <p:cNvSpPr>
            <a:spLocks noGrp="1"/>
          </p:cNvSpPr>
          <p:nvPr>
            <p:ph sz="quarter" idx="15"/>
          </p:nvPr>
        </p:nvSpPr>
        <p:spPr>
          <a:xfrm>
            <a:off x="454672" y="3939052"/>
            <a:ext cx="8232128" cy="826912"/>
          </a:xfrm>
        </p:spPr>
        <p:txBody>
          <a:bodyPr/>
          <a:lstStyle/>
          <a:p>
            <a:pPr marL="432" indent="0">
              <a:buNone/>
            </a:pPr>
            <a:r>
              <a:rPr lang="en-US" sz="2400" dirty="0"/>
              <a:t>A radiation counter is used to check radiation levels at the Fukushima Daiichi nuclear power plant.</a:t>
            </a:r>
          </a:p>
        </p:txBody>
      </p:sp>
      <p:sp>
        <p:nvSpPr>
          <p:cNvPr id="3" name="Content Placeholder 2"/>
          <p:cNvSpPr>
            <a:spLocks noGrp="1"/>
          </p:cNvSpPr>
          <p:nvPr>
            <p:ph sz="quarter" idx="16"/>
          </p:nvPr>
        </p:nvSpPr>
        <p:spPr>
          <a:xfrm>
            <a:off x="457200" y="4950101"/>
            <a:ext cx="8232128" cy="813383"/>
          </a:xfrm>
        </p:spPr>
        <p:txBody>
          <a:bodyPr/>
          <a:lstStyle/>
          <a:p>
            <a:pPr marL="432" indent="0">
              <a:buNone/>
            </a:pPr>
            <a:r>
              <a:rPr lang="en-US" sz="2400" b="1" dirty="0"/>
              <a:t>Learning Goal </a:t>
            </a:r>
            <a:r>
              <a:rPr lang="en-US" sz="2400" dirty="0"/>
              <a:t>Describe the detection and measurement of radiation.</a:t>
            </a:r>
          </a:p>
        </p:txBody>
      </p:sp>
    </p:spTree>
    <p:extLst>
      <p:ext uri="{BB962C8B-B14F-4D97-AF65-F5344CB8AC3E}">
        <p14:creationId xmlns:p14="http://schemas.microsoft.com/office/powerpoint/2010/main" val="1266851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Geiger Counter</a:t>
            </a:r>
          </a:p>
        </p:txBody>
      </p:sp>
      <p:sp>
        <p:nvSpPr>
          <p:cNvPr id="3" name="Content Placeholder 2"/>
          <p:cNvSpPr>
            <a:spLocks noGrp="1"/>
          </p:cNvSpPr>
          <p:nvPr>
            <p:ph sz="quarter" idx="13"/>
          </p:nvPr>
        </p:nvSpPr>
        <p:spPr>
          <a:xfrm>
            <a:off x="457200" y="1556327"/>
            <a:ext cx="8229600" cy="1962728"/>
          </a:xfrm>
        </p:spPr>
        <p:txBody>
          <a:bodyPr/>
          <a:lstStyle/>
          <a:p>
            <a:pPr marL="432" indent="0">
              <a:buNone/>
            </a:pPr>
            <a:r>
              <a:rPr lang="en-US" sz="2400" dirty="0"/>
              <a:t>A Geiger counter is a common instrument that</a:t>
            </a:r>
          </a:p>
          <a:p>
            <a:r>
              <a:rPr lang="en-US" sz="2400" dirty="0"/>
              <a:t>detects beta and gamma radiation</a:t>
            </a:r>
          </a:p>
          <a:p>
            <a:r>
              <a:rPr lang="en-US" sz="2400" dirty="0"/>
              <a:t>uses ions produced by radiation to create an electrical current</a:t>
            </a:r>
          </a:p>
        </p:txBody>
      </p:sp>
      <p:pic>
        <p:nvPicPr>
          <p:cNvPr id="5" name="Content Placeholder 4" descr="The radiation counter consists of a detector tube connected by a circuit to a meter with a high voltage power supply. When radiation enters the tube, ionization occurs and negative electrons travel through the circuit to the meter."/>
          <p:cNvPicPr>
            <a:picLocks noGrp="1" noChangeAspect="1"/>
          </p:cNvPicPr>
          <p:nvPr>
            <p:ph sz="quarter" idx="14"/>
          </p:nvPr>
        </p:nvPicPr>
        <p:blipFill>
          <a:blip r:embed="rId2"/>
          <a:stretch>
            <a:fillRect/>
          </a:stretch>
        </p:blipFill>
        <p:spPr>
          <a:xfrm>
            <a:off x="1704827" y="3654480"/>
            <a:ext cx="5734346" cy="2800636"/>
          </a:xfrm>
          <a:prstGeom prst="rect">
            <a:avLst/>
          </a:prstGeom>
        </p:spPr>
      </p:pic>
    </p:spTree>
    <p:extLst>
      <p:ext uri="{BB962C8B-B14F-4D97-AF65-F5344CB8AC3E}">
        <p14:creationId xmlns:p14="http://schemas.microsoft.com/office/powerpoint/2010/main" val="1411670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Units for Measuring Radiation</a:t>
            </a:r>
            <a:endParaRPr lang="en-US" dirty="0"/>
          </a:p>
        </p:txBody>
      </p:sp>
      <p:sp>
        <p:nvSpPr>
          <p:cNvPr id="3" name="Content Placeholder 2"/>
          <p:cNvSpPr>
            <a:spLocks noGrp="1"/>
          </p:cNvSpPr>
          <p:nvPr>
            <p:ph sz="quarter" idx="14"/>
          </p:nvPr>
        </p:nvSpPr>
        <p:spPr>
          <a:xfrm>
            <a:off x="457200" y="1543255"/>
            <a:ext cx="8305800" cy="1008347"/>
          </a:xfrm>
        </p:spPr>
        <p:txBody>
          <a:bodyPr/>
          <a:lstStyle/>
          <a:p>
            <a:pPr marL="0" indent="0">
              <a:buClr>
                <a:schemeClr val="bg2"/>
              </a:buClr>
              <a:buSzTx/>
              <a:buFontTx/>
              <a:buNone/>
            </a:pPr>
            <a:r>
              <a:rPr lang="en-US" sz="2400" dirty="0">
                <a:ea typeface="ＭＳ Ｐゴシック" pitchFamily="-84" charset="-128"/>
                <a:cs typeface="Times New Roman" panose="02020603050405020304" pitchFamily="18" charset="0"/>
              </a:rPr>
              <a:t>Units for measuring radiation activity include the following:</a:t>
            </a:r>
          </a:p>
          <a:p>
            <a:pPr marL="255600"/>
            <a:r>
              <a:rPr lang="en-US" sz="2400" b="1" dirty="0">
                <a:solidFill>
                  <a:srgbClr val="000000"/>
                </a:solidFill>
                <a:ea typeface="ＭＳ Ｐゴシック" pitchFamily="-84" charset="-128"/>
                <a:cs typeface="Times New Roman" panose="02020603050405020304" pitchFamily="18" charset="0"/>
              </a:rPr>
              <a:t>curie (C</a:t>
            </a:r>
            <a:r>
              <a:rPr lang="en-US" sz="100" b="1" dirty="0">
                <a:solidFill>
                  <a:srgbClr val="000000"/>
                </a:solidFill>
                <a:ea typeface="ＭＳ Ｐゴシック" pitchFamily="-84" charset="-128"/>
                <a:cs typeface="Times New Roman" panose="02020603050405020304" pitchFamily="18" charset="0"/>
              </a:rPr>
              <a:t> </a:t>
            </a:r>
            <a:r>
              <a:rPr lang="en-US" sz="2400" b="1" dirty="0" err="1">
                <a:solidFill>
                  <a:srgbClr val="000000"/>
                </a:solidFill>
                <a:ea typeface="ＭＳ Ｐゴシック" pitchFamily="-84" charset="-128"/>
                <a:cs typeface="Times New Roman" panose="02020603050405020304" pitchFamily="18" charset="0"/>
              </a:rPr>
              <a:t>i</a:t>
            </a:r>
            <a:r>
              <a:rPr lang="en-US" sz="2400" b="1" dirty="0">
                <a:solidFill>
                  <a:srgbClr val="000000"/>
                </a:solidFill>
                <a:ea typeface="ＭＳ Ｐゴシック" pitchFamily="-84" charset="-128"/>
                <a:cs typeface="Times New Roman" panose="02020603050405020304" pitchFamily="18" charset="0"/>
              </a:rPr>
              <a:t>)—</a:t>
            </a:r>
            <a:r>
              <a:rPr lang="en-US" sz="2400" dirty="0">
                <a:solidFill>
                  <a:srgbClr val="000000"/>
                </a:solidFill>
                <a:ea typeface="ＭＳ Ｐゴシック" pitchFamily="-84" charset="-128"/>
                <a:cs typeface="Times New Roman" panose="02020603050405020304" pitchFamily="18" charset="0"/>
              </a:rPr>
              <a:t>the number of disintegrations that occurs in 1</a:t>
            </a:r>
            <a:r>
              <a:rPr lang="en-US" sz="100" dirty="0">
                <a:solidFill>
                  <a:srgbClr val="000000"/>
                </a:solidFill>
                <a:ea typeface="ＭＳ Ｐゴシック" pitchFamily="-84" charset="-128"/>
                <a:cs typeface="Times New Roman" panose="02020603050405020304" pitchFamily="18" charset="0"/>
              </a:rPr>
              <a:t> </a:t>
            </a:r>
            <a:r>
              <a:rPr lang="en-US" sz="2400" dirty="0">
                <a:solidFill>
                  <a:srgbClr val="000000"/>
                </a:solidFill>
                <a:ea typeface="ＭＳ Ｐゴシック" pitchFamily="-84" charset="-128"/>
                <a:cs typeface="Times New Roman" panose="02020603050405020304" pitchFamily="18" charset="0"/>
              </a:rPr>
              <a:t>s</a:t>
            </a:r>
            <a:r>
              <a:rPr lang="en-US" sz="100" dirty="0">
                <a:solidFill>
                  <a:schemeClr val="bg1"/>
                </a:solidFill>
                <a:ea typeface="ＭＳ Ｐゴシック" pitchFamily="-84" charset="-128"/>
                <a:cs typeface="Times New Roman" panose="02020603050405020304" pitchFamily="18" charset="0"/>
              </a:rPr>
              <a:t>econd</a:t>
            </a:r>
          </a:p>
        </p:txBody>
      </p:sp>
      <p:sp>
        <p:nvSpPr>
          <p:cNvPr id="5" name="Content Placeholder 4"/>
          <p:cNvSpPr>
            <a:spLocks noGrp="1"/>
          </p:cNvSpPr>
          <p:nvPr>
            <p:ph sz="quarter" idx="15"/>
          </p:nvPr>
        </p:nvSpPr>
        <p:spPr>
          <a:xfrm>
            <a:off x="738425" y="2604976"/>
            <a:ext cx="3630151" cy="410430"/>
          </a:xfrm>
        </p:spPr>
        <p:txBody>
          <a:bodyPr/>
          <a:lstStyle/>
          <a:p>
            <a:pPr>
              <a:buNone/>
            </a:pPr>
            <a:r>
              <a:rPr lang="en-US" sz="2400" dirty="0">
                <a:solidFill>
                  <a:srgbClr val="000000"/>
                </a:solidFill>
                <a:ea typeface="ＭＳ Ｐゴシック" pitchFamily="-84" charset="-128"/>
                <a:cs typeface="Times New Roman" panose="02020603050405020304" pitchFamily="18" charset="0"/>
              </a:rPr>
              <a:t>for 1 g</a:t>
            </a:r>
            <a:r>
              <a:rPr lang="en-US" sz="100" dirty="0">
                <a:solidFill>
                  <a:schemeClr val="tx1"/>
                </a:solidFill>
                <a:ea typeface="ＭＳ Ｐゴシック" pitchFamily="-84" charset="-128"/>
                <a:cs typeface="Times New Roman" panose="02020603050405020304" pitchFamily="18" charset="0"/>
              </a:rPr>
              <a:t>ram</a:t>
            </a:r>
            <a:r>
              <a:rPr lang="en-US" sz="2400" dirty="0">
                <a:solidFill>
                  <a:srgbClr val="000000"/>
                </a:solidFill>
                <a:ea typeface="ＭＳ Ｐゴシック" pitchFamily="-84" charset="-128"/>
                <a:cs typeface="Times New Roman" panose="02020603050405020304" pitchFamily="18" charset="0"/>
              </a:rPr>
              <a:t> of radium, equal to</a:t>
            </a:r>
            <a:endParaRPr lang="en-US" sz="100" dirty="0">
              <a:solidFill>
                <a:schemeClr val="bg1"/>
              </a:solidFill>
              <a:ea typeface="ＭＳ Ｐゴシック" pitchFamily="-84" charset="-128"/>
              <a:cs typeface="Times New Roman" panose="02020603050405020304" pitchFamily="18" charset="0"/>
            </a:endParaRPr>
          </a:p>
        </p:txBody>
      </p:sp>
      <p:graphicFrame>
        <p:nvGraphicFramePr>
          <p:cNvPr id="8" name="Object 7" descr="3.7 times 10 to the tenth power"/>
          <p:cNvGraphicFramePr>
            <a:graphicFrameLocks noChangeAspect="1"/>
          </p:cNvGraphicFramePr>
          <p:nvPr>
            <p:extLst/>
          </p:nvPr>
        </p:nvGraphicFramePr>
        <p:xfrm>
          <a:off x="4486560" y="2610595"/>
          <a:ext cx="1183344" cy="332816"/>
        </p:xfrm>
        <a:graphic>
          <a:graphicData uri="http://schemas.openxmlformats.org/presentationml/2006/ole">
            <mc:AlternateContent xmlns:mc="http://schemas.openxmlformats.org/markup-compatibility/2006">
              <mc:Choice xmlns:v="urn:schemas-microsoft-com:vml" Requires="v">
                <p:oleObj spid="_x0000_s20482" name="Equation" r:id="rId3" imgW="29260800" imgH="8229600" progId="Equation.DSMT4">
                  <p:embed/>
                </p:oleObj>
              </mc:Choice>
              <mc:Fallback>
                <p:oleObj name="Equation" r:id="rId3" imgW="29260800" imgH="8229600" progId="Equation.DSMT4">
                  <p:embed/>
                  <p:pic>
                    <p:nvPicPr>
                      <p:cNvPr id="8" name="Object 7" descr="3.7 times 10 to the tenth p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560" y="2610595"/>
                        <a:ext cx="1183344" cy="3328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p:cNvSpPr>
            <a:spLocks noGrp="1"/>
          </p:cNvSpPr>
          <p:nvPr>
            <p:ph sz="quarter" idx="16"/>
          </p:nvPr>
        </p:nvSpPr>
        <p:spPr>
          <a:xfrm>
            <a:off x="5757092" y="2565170"/>
            <a:ext cx="2648483" cy="394170"/>
          </a:xfrm>
        </p:spPr>
        <p:txBody>
          <a:bodyPr/>
          <a:lstStyle/>
          <a:p>
            <a:pPr marL="0" indent="0">
              <a:buClr>
                <a:schemeClr val="bg2"/>
              </a:buClr>
              <a:buSzTx/>
              <a:buNone/>
            </a:pPr>
            <a:r>
              <a:rPr lang="en-US" sz="2400" dirty="0">
                <a:solidFill>
                  <a:srgbClr val="000000"/>
                </a:solidFill>
                <a:ea typeface="ＭＳ Ｐゴシック" pitchFamily="-84" charset="-128"/>
                <a:cs typeface="Times New Roman" panose="02020603050405020304" pitchFamily="18" charset="0"/>
              </a:rPr>
              <a:t>disintegration s/s</a:t>
            </a:r>
          </a:p>
        </p:txBody>
      </p:sp>
      <p:sp>
        <p:nvSpPr>
          <p:cNvPr id="7" name="Content Placeholder 6"/>
          <p:cNvSpPr>
            <a:spLocks noGrp="1"/>
          </p:cNvSpPr>
          <p:nvPr>
            <p:ph sz="quarter" idx="17"/>
          </p:nvPr>
        </p:nvSpPr>
        <p:spPr>
          <a:xfrm>
            <a:off x="457200" y="3184434"/>
            <a:ext cx="8382000" cy="3056671"/>
          </a:xfrm>
        </p:spPr>
        <p:txBody>
          <a:bodyPr/>
          <a:lstStyle/>
          <a:p>
            <a:pPr marL="255600"/>
            <a:r>
              <a:rPr lang="en-US" sz="2400" b="1" dirty="0">
                <a:solidFill>
                  <a:srgbClr val="000000"/>
                </a:solidFill>
                <a:ea typeface="ＭＳ Ｐゴシック" pitchFamily="-84" charset="-128"/>
                <a:cs typeface="Times New Roman" panose="02020603050405020304" pitchFamily="18" charset="0"/>
              </a:rPr>
              <a:t>becquerel (B</a:t>
            </a:r>
            <a:r>
              <a:rPr lang="en-US" sz="100" b="1" dirty="0">
                <a:solidFill>
                  <a:srgbClr val="000000"/>
                </a:solidFill>
                <a:ea typeface="ＭＳ Ｐゴシック" pitchFamily="-84" charset="-128"/>
                <a:cs typeface="Times New Roman" panose="02020603050405020304" pitchFamily="18" charset="0"/>
              </a:rPr>
              <a:t> </a:t>
            </a:r>
            <a:r>
              <a:rPr lang="en-US" sz="2400" b="1" dirty="0">
                <a:solidFill>
                  <a:srgbClr val="000000"/>
                </a:solidFill>
                <a:ea typeface="ＭＳ Ｐゴシック" pitchFamily="-84" charset="-128"/>
                <a:cs typeface="Times New Roman" panose="02020603050405020304" pitchFamily="18" charset="0"/>
              </a:rPr>
              <a:t>q)—</a:t>
            </a:r>
            <a:r>
              <a:rPr lang="en-US" sz="2400" dirty="0">
                <a:solidFill>
                  <a:srgbClr val="000000"/>
                </a:solidFill>
                <a:ea typeface="ＭＳ Ｐゴシック" pitchFamily="-84" charset="-128"/>
                <a:cs typeface="Times New Roman" panose="02020603050405020304" pitchFamily="18" charset="0"/>
              </a:rPr>
              <a:t>the S</a:t>
            </a:r>
            <a:r>
              <a:rPr lang="en-US" sz="100" dirty="0">
                <a:solidFill>
                  <a:srgbClr val="000000"/>
                </a:solidFill>
                <a:ea typeface="ＭＳ Ｐゴシック" pitchFamily="-84" charset="-128"/>
                <a:cs typeface="Times New Roman" panose="02020603050405020304" pitchFamily="18" charset="0"/>
              </a:rPr>
              <a:t> </a:t>
            </a:r>
            <a:r>
              <a:rPr lang="en-US" sz="2400" dirty="0">
                <a:solidFill>
                  <a:srgbClr val="000000"/>
                </a:solidFill>
                <a:ea typeface="ＭＳ Ｐゴシック" pitchFamily="-84" charset="-128"/>
                <a:cs typeface="Times New Roman" panose="02020603050405020304" pitchFamily="18" charset="0"/>
              </a:rPr>
              <a:t>I unit of radiation activity, which is 1 disintegration/s</a:t>
            </a:r>
          </a:p>
          <a:p>
            <a:pPr marL="255600"/>
            <a:r>
              <a:rPr lang="en-US" sz="2400" b="1" dirty="0">
                <a:solidFill>
                  <a:srgbClr val="000000"/>
                </a:solidFill>
                <a:ea typeface="ＭＳ Ｐゴシック" pitchFamily="-84" charset="-128"/>
                <a:cs typeface="Times New Roman" panose="02020603050405020304" pitchFamily="18" charset="0"/>
              </a:rPr>
              <a:t>r</a:t>
            </a:r>
            <a:r>
              <a:rPr lang="en-US" sz="100" b="1" dirty="0">
                <a:solidFill>
                  <a:srgbClr val="000000"/>
                </a:solidFill>
                <a:ea typeface="ＭＳ Ｐゴシック" pitchFamily="-84" charset="-128"/>
                <a:cs typeface="Times New Roman" panose="02020603050405020304" pitchFamily="18" charset="0"/>
              </a:rPr>
              <a:t> </a:t>
            </a:r>
            <a:r>
              <a:rPr lang="en-US" sz="2400" b="1" dirty="0">
                <a:solidFill>
                  <a:srgbClr val="000000"/>
                </a:solidFill>
                <a:ea typeface="ＭＳ Ｐゴシック" pitchFamily="-84" charset="-128"/>
                <a:cs typeface="Times New Roman" panose="02020603050405020304" pitchFamily="18" charset="0"/>
              </a:rPr>
              <a:t>a</a:t>
            </a:r>
            <a:r>
              <a:rPr lang="en-US" sz="100" b="1" dirty="0">
                <a:solidFill>
                  <a:srgbClr val="000000"/>
                </a:solidFill>
                <a:ea typeface="ＭＳ Ｐゴシック" pitchFamily="-84" charset="-128"/>
                <a:cs typeface="Times New Roman" panose="02020603050405020304" pitchFamily="18" charset="0"/>
              </a:rPr>
              <a:t> </a:t>
            </a:r>
            <a:r>
              <a:rPr lang="en-US" sz="2400" b="1" dirty="0">
                <a:solidFill>
                  <a:srgbClr val="000000"/>
                </a:solidFill>
                <a:ea typeface="ＭＳ Ｐゴシック" pitchFamily="-84" charset="-128"/>
                <a:cs typeface="Times New Roman" panose="02020603050405020304" pitchFamily="18" charset="0"/>
              </a:rPr>
              <a:t>d</a:t>
            </a:r>
            <a:r>
              <a:rPr lang="en-US" sz="2400" dirty="0">
                <a:solidFill>
                  <a:srgbClr val="000000"/>
                </a:solidFill>
                <a:ea typeface="ＭＳ Ｐゴシック" pitchFamily="-84" charset="-128"/>
                <a:cs typeface="Times New Roman" panose="02020603050405020304" pitchFamily="18" charset="0"/>
              </a:rPr>
              <a:t> </a:t>
            </a:r>
            <a:r>
              <a:rPr lang="en-US" sz="2400" b="1" dirty="0">
                <a:solidFill>
                  <a:srgbClr val="000000"/>
                </a:solidFill>
                <a:ea typeface="ＭＳ Ｐゴシック" pitchFamily="-84" charset="-128"/>
                <a:cs typeface="Times New Roman" panose="02020603050405020304" pitchFamily="18" charset="0"/>
              </a:rPr>
              <a:t>(radiation absorbed dose)—</a:t>
            </a:r>
            <a:r>
              <a:rPr lang="en-US" sz="2400" dirty="0">
                <a:solidFill>
                  <a:srgbClr val="000000"/>
                </a:solidFill>
                <a:ea typeface="ＭＳ Ｐゴシック" pitchFamily="-84" charset="-128"/>
                <a:cs typeface="Times New Roman" panose="02020603050405020304" pitchFamily="18" charset="0"/>
              </a:rPr>
              <a:t>measures the amount of radiation absorbed by a gram of material such as body tissues</a:t>
            </a:r>
          </a:p>
          <a:p>
            <a:pPr marL="255600"/>
            <a:r>
              <a:rPr lang="en-US" sz="2400" b="1" dirty="0">
                <a:solidFill>
                  <a:srgbClr val="000000"/>
                </a:solidFill>
                <a:ea typeface="ＭＳ Ｐゴシック" pitchFamily="-84" charset="-128"/>
                <a:cs typeface="Times New Roman" panose="02020603050405020304" pitchFamily="18" charset="0"/>
              </a:rPr>
              <a:t>r</a:t>
            </a:r>
            <a:r>
              <a:rPr lang="en-US" sz="100" b="1" dirty="0">
                <a:solidFill>
                  <a:srgbClr val="000000"/>
                </a:solidFill>
                <a:ea typeface="ＭＳ Ｐゴシック" pitchFamily="-84" charset="-128"/>
                <a:cs typeface="Times New Roman" panose="02020603050405020304" pitchFamily="18" charset="0"/>
              </a:rPr>
              <a:t> </a:t>
            </a:r>
            <a:r>
              <a:rPr lang="en-US" sz="2400" b="1" dirty="0">
                <a:solidFill>
                  <a:srgbClr val="000000"/>
                </a:solidFill>
                <a:ea typeface="ＭＳ Ｐゴシック" pitchFamily="-84" charset="-128"/>
                <a:cs typeface="Times New Roman" panose="02020603050405020304" pitchFamily="18" charset="0"/>
              </a:rPr>
              <a:t>e</a:t>
            </a:r>
            <a:r>
              <a:rPr lang="en-US" sz="100" b="1" dirty="0">
                <a:solidFill>
                  <a:srgbClr val="000000"/>
                </a:solidFill>
                <a:ea typeface="ＭＳ Ｐゴシック" pitchFamily="-84" charset="-128"/>
                <a:cs typeface="Times New Roman" panose="02020603050405020304" pitchFamily="18" charset="0"/>
              </a:rPr>
              <a:t> </a:t>
            </a:r>
            <a:r>
              <a:rPr lang="en-US" sz="2400" b="1" dirty="0">
                <a:solidFill>
                  <a:srgbClr val="000000"/>
                </a:solidFill>
                <a:ea typeface="ＭＳ Ｐゴシック" pitchFamily="-84" charset="-128"/>
                <a:cs typeface="Times New Roman" panose="02020603050405020304" pitchFamily="18" charset="0"/>
              </a:rPr>
              <a:t>m (radiation equivalent in humans)—</a:t>
            </a:r>
            <a:r>
              <a:rPr lang="en-US" sz="2400" dirty="0">
                <a:solidFill>
                  <a:srgbClr val="000000"/>
                </a:solidFill>
                <a:ea typeface="ＭＳ Ｐゴシック" pitchFamily="-84" charset="-128"/>
                <a:cs typeface="Times New Roman" panose="02020603050405020304" pitchFamily="18" charset="0"/>
              </a:rPr>
              <a:t>measures biological effects of different kinds of radiation</a:t>
            </a:r>
            <a:endParaRPr lang="en-US" sz="2400" dirty="0">
              <a:ea typeface="ＭＳ Ｐゴシック" pitchFamily="-84" charset="-128"/>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Measuring Radiation Damage </a:t>
            </a:r>
            <a:r>
              <a:rPr lang="en-US" altLang="en-US" sz="2000" b="0" dirty="0"/>
              <a:t>(1 of 2)</a:t>
            </a:r>
            <a:endParaRPr lang="en-US" dirty="0"/>
          </a:p>
        </p:txBody>
      </p:sp>
      <p:sp>
        <p:nvSpPr>
          <p:cNvPr id="3" name="Content Placeholder 2"/>
          <p:cNvSpPr>
            <a:spLocks noGrp="1"/>
          </p:cNvSpPr>
          <p:nvPr>
            <p:ph sz="quarter" idx="13"/>
          </p:nvPr>
        </p:nvSpPr>
        <p:spPr>
          <a:xfrm>
            <a:off x="457200" y="1556326"/>
            <a:ext cx="8229600" cy="4065876"/>
          </a:xfrm>
        </p:spPr>
        <p:txBody>
          <a:bodyPr/>
          <a:lstStyle/>
          <a:p>
            <a:pPr marL="0" indent="0">
              <a:buClr>
                <a:schemeClr val="accent1"/>
              </a:buClr>
              <a:buNone/>
              <a:tabLst>
                <a:tab pos="341313" algn="l"/>
              </a:tabLst>
              <a:defRPr/>
            </a:pPr>
            <a:r>
              <a:rPr sz="2400" dirty="0">
                <a:solidFill>
                  <a:srgbClr val="000000"/>
                </a:solidFill>
                <a:cs typeface="Times New Roman" panose="02020603050405020304" pitchFamily="18" charset="0"/>
              </a:rPr>
              <a:t>The</a:t>
            </a:r>
            <a:r>
              <a:rPr sz="2400" b="1" dirty="0">
                <a:solidFill>
                  <a:srgbClr val="000000"/>
                </a:solidFill>
                <a:cs typeface="Times New Roman" panose="02020603050405020304" pitchFamily="18" charset="0"/>
              </a:rPr>
              <a:t> r</a:t>
            </a:r>
            <a:r>
              <a:rPr sz="100" b="1" dirty="0">
                <a:solidFill>
                  <a:srgbClr val="000000"/>
                </a:solidFill>
                <a:cs typeface="Times New Roman" panose="02020603050405020304" pitchFamily="18" charset="0"/>
              </a:rPr>
              <a:t> </a:t>
            </a:r>
            <a:r>
              <a:rPr sz="2400" b="1" dirty="0">
                <a:solidFill>
                  <a:srgbClr val="000000"/>
                </a:solidFill>
                <a:cs typeface="Times New Roman" panose="02020603050405020304" pitchFamily="18" charset="0"/>
              </a:rPr>
              <a:t>e</a:t>
            </a:r>
            <a:r>
              <a:rPr sz="100" b="1" dirty="0">
                <a:solidFill>
                  <a:srgbClr val="000000"/>
                </a:solidFill>
                <a:cs typeface="Times New Roman" panose="02020603050405020304" pitchFamily="18" charset="0"/>
              </a:rPr>
              <a:t> </a:t>
            </a:r>
            <a:r>
              <a:rPr sz="2400" b="1" dirty="0">
                <a:solidFill>
                  <a:srgbClr val="000000"/>
                </a:solidFill>
                <a:cs typeface="Times New Roman" panose="02020603050405020304" pitchFamily="18" charset="0"/>
              </a:rPr>
              <a:t>m</a:t>
            </a:r>
            <a:r>
              <a:rPr sz="2400" dirty="0">
                <a:solidFill>
                  <a:srgbClr val="000000"/>
                </a:solidFill>
                <a:cs typeface="Times New Roman" panose="02020603050405020304" pitchFamily="18" charset="0"/>
              </a:rPr>
              <a:t> </a:t>
            </a:r>
            <a:r>
              <a:rPr sz="2400" b="1" dirty="0">
                <a:solidFill>
                  <a:srgbClr val="000000"/>
                </a:solidFill>
                <a:cs typeface="Times New Roman" panose="02020603050405020304" pitchFamily="18" charset="0"/>
              </a:rPr>
              <a:t>(radiation equivalent in humans)</a:t>
            </a:r>
            <a:r>
              <a:rPr sz="2400" b="1" dirty="0">
                <a:solidFill>
                  <a:srgbClr val="227A8F"/>
                </a:solidFill>
                <a:cs typeface="Times New Roman" panose="02020603050405020304" pitchFamily="18" charset="0"/>
              </a:rPr>
              <a:t> </a:t>
            </a:r>
            <a:r>
              <a:rPr sz="2400" dirty="0">
                <a:cs typeface="Times New Roman" panose="02020603050405020304" pitchFamily="18" charset="0"/>
              </a:rPr>
              <a:t>measures</a:t>
            </a:r>
          </a:p>
          <a:p>
            <a:pPr marL="255600">
              <a:tabLst>
                <a:tab pos="341313" algn="l"/>
              </a:tabLst>
              <a:defRPr/>
            </a:pPr>
            <a:r>
              <a:rPr sz="2400" dirty="0">
                <a:cs typeface="Times New Roman" panose="02020603050405020304" pitchFamily="18" charset="0"/>
              </a:rPr>
              <a:t>alpha particles, which do not penetrate the skin; however, if they enter the body, extensive damage may occur in tissues</a:t>
            </a:r>
          </a:p>
          <a:p>
            <a:pPr marL="255600">
              <a:defRPr/>
            </a:pPr>
            <a:r>
              <a:rPr sz="2400" dirty="0">
                <a:cs typeface="Times New Roman" panose="02020603050405020304" pitchFamily="18" charset="0"/>
              </a:rPr>
              <a:t>high-energy radiation, which causes more damage than alpha particles and includes beta particles, high-energy protons, and neutrons that travel into tissue</a:t>
            </a:r>
          </a:p>
          <a:p>
            <a:pPr marL="255600">
              <a:defRPr/>
            </a:pPr>
            <a:r>
              <a:rPr sz="2400" dirty="0">
                <a:cs typeface="Times New Roman" panose="02020603050405020304" pitchFamily="18" charset="0"/>
              </a:rPr>
              <a:t>gamma rays, which are damaging because they travel a long way through body tissue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Measuring Radiation Damage </a:t>
            </a:r>
            <a:r>
              <a:rPr lang="en-US" altLang="en-US" sz="2000" b="0" dirty="0"/>
              <a:t>(2 of 2)</a:t>
            </a:r>
            <a:endParaRPr lang="en-US" dirty="0"/>
          </a:p>
        </p:txBody>
      </p:sp>
      <p:sp>
        <p:nvSpPr>
          <p:cNvPr id="3" name="Content Placeholder 2"/>
          <p:cNvSpPr>
            <a:spLocks noGrp="1"/>
          </p:cNvSpPr>
          <p:nvPr>
            <p:ph sz="quarter" idx="13"/>
          </p:nvPr>
        </p:nvSpPr>
        <p:spPr>
          <a:xfrm>
            <a:off x="457200" y="1556326"/>
            <a:ext cx="8229600" cy="1698937"/>
          </a:xfrm>
        </p:spPr>
        <p:txBody>
          <a:bodyPr/>
          <a:lstStyle/>
          <a:p>
            <a:pPr marL="0" indent="0">
              <a:buClr>
                <a:schemeClr val="accent1"/>
              </a:buClr>
              <a:buNone/>
              <a:tabLst>
                <a:tab pos="341313" algn="l"/>
              </a:tabLst>
              <a:defRPr/>
            </a:pPr>
            <a:r>
              <a:rPr sz="2400" dirty="0">
                <a:solidFill>
                  <a:srgbClr val="000000"/>
                </a:solidFill>
                <a:cs typeface="Times New Roman" panose="02020603050405020304" pitchFamily="18" charset="0"/>
              </a:rPr>
              <a:t>To determine the </a:t>
            </a:r>
            <a:r>
              <a:rPr sz="2400" b="1" dirty="0">
                <a:solidFill>
                  <a:srgbClr val="000000"/>
                </a:solidFill>
                <a:cs typeface="Times New Roman" panose="02020603050405020304" pitchFamily="18" charset="0"/>
              </a:rPr>
              <a:t>equivalent dose </a:t>
            </a:r>
            <a:r>
              <a:rPr sz="2400" dirty="0">
                <a:solidFill>
                  <a:srgbClr val="000000"/>
                </a:solidFill>
                <a:cs typeface="Times New Roman" panose="02020603050405020304" pitchFamily="18" charset="0"/>
              </a:rPr>
              <a:t>or r</a:t>
            </a:r>
            <a:r>
              <a:rPr sz="100" dirty="0">
                <a:solidFill>
                  <a:srgbClr val="000000"/>
                </a:solidFill>
                <a:cs typeface="Times New Roman" panose="02020603050405020304" pitchFamily="18" charset="0"/>
              </a:rPr>
              <a:t> </a:t>
            </a:r>
            <a:r>
              <a:rPr sz="2400" dirty="0">
                <a:solidFill>
                  <a:srgbClr val="000000"/>
                </a:solidFill>
                <a:cs typeface="Times New Roman" panose="02020603050405020304" pitchFamily="18" charset="0"/>
              </a:rPr>
              <a:t>e</a:t>
            </a:r>
            <a:r>
              <a:rPr sz="100" dirty="0">
                <a:solidFill>
                  <a:srgbClr val="000000"/>
                </a:solidFill>
                <a:cs typeface="Times New Roman" panose="02020603050405020304" pitchFamily="18" charset="0"/>
              </a:rPr>
              <a:t> </a:t>
            </a:r>
            <a:r>
              <a:rPr sz="2400" dirty="0">
                <a:solidFill>
                  <a:srgbClr val="000000"/>
                </a:solidFill>
                <a:cs typeface="Times New Roman" panose="02020603050405020304" pitchFamily="18" charset="0"/>
              </a:rPr>
              <a:t>m dose,</a:t>
            </a:r>
            <a:endParaRPr sz="2400" dirty="0">
              <a:cs typeface="Times New Roman" panose="02020603050405020304" pitchFamily="18" charset="0"/>
            </a:endParaRPr>
          </a:p>
          <a:p>
            <a:pPr marL="255600">
              <a:tabLst>
                <a:tab pos="341313" algn="l"/>
              </a:tabLst>
              <a:defRPr/>
            </a:pPr>
            <a:r>
              <a:rPr sz="2400" dirty="0">
                <a:cs typeface="Times New Roman" panose="02020603050405020304" pitchFamily="18" charset="0"/>
              </a:rPr>
              <a:t>the absorbed dose (r</a:t>
            </a:r>
            <a:r>
              <a:rPr sz="100" dirty="0">
                <a:cs typeface="Times New Roman" panose="02020603050405020304" pitchFamily="18" charset="0"/>
              </a:rPr>
              <a:t> </a:t>
            </a:r>
            <a:r>
              <a:rPr sz="2400" dirty="0">
                <a:cs typeface="Times New Roman" panose="02020603050405020304" pitchFamily="18" charset="0"/>
              </a:rPr>
              <a:t>a</a:t>
            </a:r>
            <a:r>
              <a:rPr sz="100" dirty="0">
                <a:cs typeface="Times New Roman" panose="02020603050405020304" pitchFamily="18" charset="0"/>
              </a:rPr>
              <a:t> </a:t>
            </a:r>
            <a:r>
              <a:rPr sz="2400" dirty="0">
                <a:cs typeface="Times New Roman" panose="02020603050405020304" pitchFamily="18" charset="0"/>
              </a:rPr>
              <a:t>d) is multiplied by a factor that adjusts for biological damage caused by a particular form of radiation.</a:t>
            </a:r>
          </a:p>
        </p:txBody>
      </p:sp>
      <p:graphicFrame>
        <p:nvGraphicFramePr>
          <p:cNvPr id="5" name="Object 4" descr="Biological damage (rem) = absorbed dose (rad) times factor."/>
          <p:cNvGraphicFramePr>
            <a:graphicFrameLocks noChangeAspect="1"/>
          </p:cNvGraphicFramePr>
          <p:nvPr>
            <p:extLst/>
          </p:nvPr>
        </p:nvGraphicFramePr>
        <p:xfrm>
          <a:off x="640607" y="3427131"/>
          <a:ext cx="7761187" cy="338701"/>
        </p:xfrm>
        <a:graphic>
          <a:graphicData uri="http://schemas.openxmlformats.org/presentationml/2006/ole">
            <mc:AlternateContent xmlns:mc="http://schemas.openxmlformats.org/markup-compatibility/2006">
              <mc:Choice xmlns:v="urn:schemas-microsoft-com:vml" Requires="v">
                <p:oleObj spid="_x0000_s21506" name="Equation" r:id="rId3" imgW="8242200" imgH="368280" progId="Equation.DSMT4">
                  <p:embed/>
                </p:oleObj>
              </mc:Choice>
              <mc:Fallback>
                <p:oleObj name="Equation" r:id="rId3" imgW="8242200" imgH="368280" progId="Equation.DSMT4">
                  <p:embed/>
                  <p:pic>
                    <p:nvPicPr>
                      <p:cNvPr id="5" name="Object 4" descr="Biological damage (rem) = absorbed dose (rad) times factor."/>
                      <p:cNvPicPr>
                        <a:picLocks noChangeAspect="1" noChangeArrowheads="1"/>
                      </p:cNvPicPr>
                      <p:nvPr/>
                    </p:nvPicPr>
                    <p:blipFill>
                      <a:blip r:embed="rId4"/>
                      <a:srcRect/>
                      <a:stretch>
                        <a:fillRect/>
                      </a:stretch>
                    </p:blipFill>
                    <p:spPr bwMode="auto">
                      <a:xfrm>
                        <a:off x="640607" y="3427131"/>
                        <a:ext cx="7761187" cy="3387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p:cNvSpPr>
            <a:spLocks noGrp="1"/>
          </p:cNvSpPr>
          <p:nvPr>
            <p:ph sz="quarter" idx="14"/>
          </p:nvPr>
        </p:nvSpPr>
        <p:spPr>
          <a:xfrm>
            <a:off x="457199" y="3971925"/>
            <a:ext cx="8315609" cy="1971675"/>
          </a:xfrm>
        </p:spPr>
        <p:txBody>
          <a:bodyPr/>
          <a:lstStyle/>
          <a:p>
            <a:pPr marL="255600">
              <a:defRPr/>
            </a:pPr>
            <a:r>
              <a:rPr sz="2400" dirty="0">
                <a:cs typeface="Times New Roman" panose="02020603050405020304" pitchFamily="18" charset="0"/>
              </a:rPr>
              <a:t>For beta and gamma radiation, the factor is 1.</a:t>
            </a:r>
          </a:p>
          <a:p>
            <a:pPr marL="255600">
              <a:defRPr/>
            </a:pPr>
            <a:r>
              <a:rPr sz="2400" dirty="0">
                <a:cs typeface="Times New Roman" panose="02020603050405020304" pitchFamily="18" charset="0"/>
              </a:rPr>
              <a:t>For high-energy protons and neutrons, the factor is about 10.</a:t>
            </a:r>
          </a:p>
          <a:p>
            <a:pPr marL="255600">
              <a:defRPr/>
            </a:pPr>
            <a:r>
              <a:rPr sz="2400" dirty="0">
                <a:cs typeface="Times New Roman" panose="02020603050405020304" pitchFamily="18" charset="0"/>
              </a:rPr>
              <a:t>For alpha particles, the factor is 20.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Dosimeters Measure Radiation Exposure</a:t>
            </a:r>
          </a:p>
        </p:txBody>
      </p:sp>
      <p:sp>
        <p:nvSpPr>
          <p:cNvPr id="3" name="Content Placeholder 2"/>
          <p:cNvSpPr>
            <a:spLocks noGrp="1"/>
          </p:cNvSpPr>
          <p:nvPr>
            <p:ph sz="quarter" idx="13"/>
          </p:nvPr>
        </p:nvSpPr>
        <p:spPr>
          <a:xfrm>
            <a:off x="457200" y="1556326"/>
            <a:ext cx="4292600" cy="4171373"/>
          </a:xfrm>
        </p:spPr>
        <p:txBody>
          <a:bodyPr/>
          <a:lstStyle/>
          <a:p>
            <a:pPr marL="432" indent="0">
              <a:buNone/>
            </a:pPr>
            <a:r>
              <a:rPr lang="en-US" sz="2400" dirty="0"/>
              <a:t>People who work in radiation laboratories wear dosimeters attached to their clothing.</a:t>
            </a:r>
          </a:p>
          <a:p>
            <a:pPr marL="432" indent="0">
              <a:buNone/>
            </a:pPr>
            <a:r>
              <a:rPr lang="en-US" sz="2400" dirty="0"/>
              <a:t>Dosimeters detect the amount of radiation exposure from the following:</a:t>
            </a:r>
          </a:p>
          <a:p>
            <a:r>
              <a:rPr lang="en-US" sz="2400" dirty="0"/>
              <a:t>X-rays</a:t>
            </a:r>
          </a:p>
          <a:p>
            <a:r>
              <a:rPr lang="en-US" sz="2400" dirty="0"/>
              <a:t>gamma rays</a:t>
            </a:r>
          </a:p>
          <a:p>
            <a:r>
              <a:rPr lang="en-US" sz="2400" dirty="0"/>
              <a:t>beta particles</a:t>
            </a:r>
          </a:p>
        </p:txBody>
      </p:sp>
      <p:pic>
        <p:nvPicPr>
          <p:cNvPr id="6" name="Content Placeholder 5" descr="A dosimeter."/>
          <p:cNvPicPr>
            <a:picLocks noGrp="1" noChangeAspect="1"/>
          </p:cNvPicPr>
          <p:nvPr>
            <p:ph sz="quarter" idx="14"/>
          </p:nvPr>
        </p:nvPicPr>
        <p:blipFill>
          <a:blip r:embed="rId2"/>
          <a:stretch>
            <a:fillRect/>
          </a:stretch>
        </p:blipFill>
        <p:spPr>
          <a:xfrm>
            <a:off x="5106788" y="1556327"/>
            <a:ext cx="3121423" cy="4090771"/>
          </a:xfrm>
          <a:prstGeom prst="rect">
            <a:avLst/>
          </a:prstGeom>
        </p:spPr>
      </p:pic>
    </p:spTree>
    <p:extLst>
      <p:ext uri="{BB962C8B-B14F-4D97-AF65-F5344CB8AC3E}">
        <p14:creationId xmlns:p14="http://schemas.microsoft.com/office/powerpoint/2010/main" val="4104698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ea typeface="ＭＳ Ｐゴシック" pitchFamily="34" charset="-128"/>
              </a:rPr>
              <a:t>Natural Radioactivity</a:t>
            </a:r>
            <a:endParaRPr lang="en-US" dirty="0"/>
          </a:p>
        </p:txBody>
      </p:sp>
      <p:sp>
        <p:nvSpPr>
          <p:cNvPr id="6" name="Content Placeholder 5"/>
          <p:cNvSpPr>
            <a:spLocks noGrp="1"/>
          </p:cNvSpPr>
          <p:nvPr>
            <p:ph sz="quarter" idx="13"/>
          </p:nvPr>
        </p:nvSpPr>
        <p:spPr>
          <a:xfrm>
            <a:off x="457200" y="1556326"/>
            <a:ext cx="8382000" cy="3756653"/>
          </a:xfrm>
        </p:spPr>
        <p:txBody>
          <a:bodyPr/>
          <a:lstStyle/>
          <a:p>
            <a:pPr>
              <a:buSzTx/>
            </a:pPr>
            <a:r>
              <a:rPr lang="en-US" altLang="en-US" dirty="0"/>
              <a:t>Most naturally occurring isotopes of elements up to atomic number 19 have stable nuclei.</a:t>
            </a:r>
          </a:p>
          <a:p>
            <a:r>
              <a:rPr lang="en-US" altLang="en-US" dirty="0"/>
              <a:t>Elements with atomic numbers 20 and higher usually have one or more isotopes that have unstable nuclei in which the nuclear forces cannot offset the repulsions between the protons.</a:t>
            </a:r>
          </a:p>
          <a:p>
            <a:r>
              <a:rPr lang="en-US" altLang="en-US" dirty="0"/>
              <a:t>An unstable nucleus is </a:t>
            </a:r>
            <a:r>
              <a:rPr lang="en-US" altLang="en-US" b="1" dirty="0"/>
              <a:t>radioactive</a:t>
            </a:r>
            <a:r>
              <a:rPr lang="en-US" altLang="en-US" dirty="0"/>
              <a:t>, which means that it spontaneously emits small particles of energy called </a:t>
            </a:r>
            <a:r>
              <a:rPr lang="en-US" altLang="en-US" b="1" dirty="0"/>
              <a:t>radiation</a:t>
            </a:r>
            <a:r>
              <a:rPr lang="en-US" altLang="en-US" dirty="0"/>
              <a:t> to become more stable.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Units of Radiation Measurement</a:t>
            </a:r>
          </a:p>
        </p:txBody>
      </p:sp>
      <p:sp>
        <p:nvSpPr>
          <p:cNvPr id="4" name="Content Placeholder 3"/>
          <p:cNvSpPr>
            <a:spLocks noGrp="1"/>
          </p:cNvSpPr>
          <p:nvPr>
            <p:ph sz="quarter" idx="14"/>
          </p:nvPr>
        </p:nvSpPr>
        <p:spPr>
          <a:xfrm>
            <a:off x="457200" y="1638302"/>
            <a:ext cx="8407400" cy="1724024"/>
          </a:xfrm>
        </p:spPr>
        <p:txBody>
          <a:bodyPr/>
          <a:lstStyle/>
          <a:p>
            <a:pPr marL="432" indent="0">
              <a:buNone/>
            </a:pPr>
            <a:r>
              <a:rPr lang="en-US" dirty="0"/>
              <a:t>Often the measurement for an equivalent dose will be in </a:t>
            </a:r>
            <a:r>
              <a:rPr lang="en-US" dirty="0" err="1"/>
              <a:t>millirems</a:t>
            </a:r>
            <a:r>
              <a:rPr lang="en-US" dirty="0"/>
              <a:t> (</a:t>
            </a:r>
            <a:r>
              <a:rPr lang="en-US" dirty="0" err="1"/>
              <a:t>mrem</a:t>
            </a:r>
            <a:r>
              <a:rPr lang="en-US" dirty="0"/>
              <a:t>).</a:t>
            </a:r>
          </a:p>
          <a:p>
            <a:r>
              <a:rPr lang="en-US" dirty="0"/>
              <a:t>1 rem = 1000 </a:t>
            </a:r>
            <a:r>
              <a:rPr lang="en-US" dirty="0" err="1"/>
              <a:t>millirems</a:t>
            </a:r>
            <a:endParaRPr lang="en-US" dirty="0"/>
          </a:p>
          <a:p>
            <a:r>
              <a:rPr lang="en-US" dirty="0"/>
              <a:t>The S</a:t>
            </a:r>
            <a:r>
              <a:rPr lang="en-US" sz="100" dirty="0"/>
              <a:t> </a:t>
            </a:r>
            <a:r>
              <a:rPr lang="en-US" dirty="0"/>
              <a:t>I unit is the </a:t>
            </a:r>
            <a:r>
              <a:rPr lang="en-US" dirty="0" err="1"/>
              <a:t>sievert</a:t>
            </a:r>
            <a:r>
              <a:rPr lang="en-US" dirty="0"/>
              <a:t> (S</a:t>
            </a:r>
            <a:r>
              <a:rPr lang="en-US" sz="100" dirty="0"/>
              <a:t> </a:t>
            </a:r>
            <a:r>
              <a:rPr lang="en-US" dirty="0"/>
              <a:t>v).</a:t>
            </a:r>
          </a:p>
          <a:p>
            <a:r>
              <a:rPr lang="en-US" dirty="0"/>
              <a:t>1 Sievert = 100 rem</a:t>
            </a:r>
          </a:p>
        </p:txBody>
      </p:sp>
      <p:sp>
        <p:nvSpPr>
          <p:cNvPr id="5" name="Content Placeholder 4"/>
          <p:cNvSpPr>
            <a:spLocks noGrp="1"/>
          </p:cNvSpPr>
          <p:nvPr>
            <p:ph sz="quarter" idx="15"/>
          </p:nvPr>
        </p:nvSpPr>
        <p:spPr>
          <a:xfrm>
            <a:off x="454672" y="3482975"/>
            <a:ext cx="4707878" cy="346075"/>
          </a:xfrm>
        </p:spPr>
        <p:txBody>
          <a:bodyPr/>
          <a:lstStyle/>
          <a:p>
            <a:pPr marL="432" indent="0">
              <a:buNone/>
            </a:pPr>
            <a:r>
              <a:rPr lang="en-US" b="1" dirty="0"/>
              <a:t>Table 5.4 Units of Radiation Measurement</a:t>
            </a:r>
          </a:p>
        </p:txBody>
      </p:sp>
      <p:graphicFrame>
        <p:nvGraphicFramePr>
          <p:cNvPr id="7" name="Content Placeholder 6"/>
          <p:cNvGraphicFramePr>
            <a:graphicFrameLocks noGrp="1"/>
          </p:cNvGraphicFramePr>
          <p:nvPr>
            <p:ph sz="quarter" idx="16"/>
            <p:extLst/>
          </p:nvPr>
        </p:nvGraphicFramePr>
        <p:xfrm>
          <a:off x="457200" y="3950970"/>
          <a:ext cx="8277225" cy="2316480"/>
        </p:xfrm>
        <a:graphic>
          <a:graphicData uri="http://schemas.openxmlformats.org/drawingml/2006/table">
            <a:tbl>
              <a:tblPr firstRow="1" bandRow="1">
                <a:tableStyleId>{2D5ABB26-0587-4C30-8999-92F81FD0307C}</a:tableStyleId>
              </a:tblPr>
              <a:tblGrid>
                <a:gridCol w="2095500">
                  <a:extLst>
                    <a:ext uri="{9D8B030D-6E8A-4147-A177-3AD203B41FA5}">
                      <a16:colId xmlns:a16="http://schemas.microsoft.com/office/drawing/2014/main" val="1379790190"/>
                    </a:ext>
                  </a:extLst>
                </a:gridCol>
                <a:gridCol w="1647825">
                  <a:extLst>
                    <a:ext uri="{9D8B030D-6E8A-4147-A177-3AD203B41FA5}">
                      <a16:colId xmlns:a16="http://schemas.microsoft.com/office/drawing/2014/main" val="3450148608"/>
                    </a:ext>
                  </a:extLst>
                </a:gridCol>
                <a:gridCol w="2530475">
                  <a:extLst>
                    <a:ext uri="{9D8B030D-6E8A-4147-A177-3AD203B41FA5}">
                      <a16:colId xmlns:a16="http://schemas.microsoft.com/office/drawing/2014/main" val="2348137559"/>
                    </a:ext>
                  </a:extLst>
                </a:gridCol>
                <a:gridCol w="2003425">
                  <a:extLst>
                    <a:ext uri="{9D8B030D-6E8A-4147-A177-3AD203B41FA5}">
                      <a16:colId xmlns:a16="http://schemas.microsoft.com/office/drawing/2014/main" val="351958979"/>
                    </a:ext>
                  </a:extLst>
                </a:gridCol>
              </a:tblGrid>
              <a:tr h="320675">
                <a:tc>
                  <a:txBody>
                    <a:bodyPr/>
                    <a:lstStyle/>
                    <a:p>
                      <a:r>
                        <a:rPr lang="en-US" sz="1600" b="1" dirty="0"/>
                        <a:t>Measurement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t>Common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t>S I Unit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t>Relationship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9126910"/>
                  </a:ext>
                </a:extLst>
              </a:tr>
              <a:tr h="771525">
                <a:tc>
                  <a:txBody>
                    <a:bodyPr/>
                    <a:lstStyle/>
                    <a:p>
                      <a:r>
                        <a:rPr lang="en-US" sz="1600" b="1" dirty="0"/>
                        <a:t>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curie (C</a:t>
                      </a:r>
                      <a:r>
                        <a:rPr lang="en-US" sz="100" dirty="0"/>
                        <a:t> </a:t>
                      </a:r>
                      <a:r>
                        <a:rPr lang="en-US" sz="1600" dirty="0" err="1"/>
                        <a:t>i</a:t>
                      </a:r>
                      <a:r>
                        <a:rPr lang="en-US" sz="1600" dirty="0"/>
                        <a:t>)</a:t>
                      </a:r>
                    </a:p>
                    <a:p>
                      <a:r>
                        <a:rPr lang="en-US" sz="100" dirty="0"/>
                        <a:t>1 C </a:t>
                      </a:r>
                      <a:r>
                        <a:rPr lang="en-US" sz="100" dirty="0" err="1"/>
                        <a:t>i</a:t>
                      </a:r>
                      <a:r>
                        <a:rPr lang="en-US" sz="100" dirty="0"/>
                        <a:t> = 3.7 times ten to the tenth power disintegrations per second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err="1"/>
                        <a:t>becquerel</a:t>
                      </a:r>
                      <a:r>
                        <a:rPr lang="en-US" sz="1600" dirty="0"/>
                        <a:t> (B</a:t>
                      </a:r>
                      <a:r>
                        <a:rPr lang="en-US" sz="100" dirty="0"/>
                        <a:t> </a:t>
                      </a:r>
                      <a:r>
                        <a:rPr lang="en-US" sz="1600" dirty="0"/>
                        <a:t>q)</a:t>
                      </a:r>
                    </a:p>
                    <a:p>
                      <a:r>
                        <a:rPr lang="en-US" sz="1600" dirty="0"/>
                        <a:t>1 B</a:t>
                      </a:r>
                      <a:r>
                        <a:rPr lang="en-US" sz="100" baseline="0" dirty="0"/>
                        <a:t> </a:t>
                      </a:r>
                      <a:r>
                        <a:rPr lang="en-US" sz="1600" dirty="0"/>
                        <a:t>q = 1</a:t>
                      </a:r>
                    </a:p>
                    <a:p>
                      <a:r>
                        <a:rPr lang="en-US" sz="1600" dirty="0"/>
                        <a:t>disintegration/s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t>Curie = 3.7 times ten to the tenth power </a:t>
                      </a:r>
                      <a:r>
                        <a:rPr lang="en-US" sz="100" dirty="0" err="1"/>
                        <a:t>Becquerels</a:t>
                      </a:r>
                      <a:endParaRPr lang="en-US" sz="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5186088"/>
                  </a:ext>
                </a:extLst>
              </a:tr>
              <a:tr h="767715">
                <a:tc>
                  <a:txBody>
                    <a:bodyPr/>
                    <a:lstStyle/>
                    <a:p>
                      <a:r>
                        <a:rPr lang="en-US" sz="1600" b="1" dirty="0"/>
                        <a:t>Absorbed Dose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Rad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gray (G</a:t>
                      </a:r>
                      <a:r>
                        <a:rPr lang="en-US" sz="100" dirty="0"/>
                        <a:t> </a:t>
                      </a:r>
                      <a:r>
                        <a:rPr lang="en-US" sz="1600" dirty="0"/>
                        <a:t>y)</a:t>
                      </a:r>
                    </a:p>
                    <a:p>
                      <a:r>
                        <a:rPr lang="en-US" sz="1600" dirty="0"/>
                        <a:t>1 G</a:t>
                      </a:r>
                      <a:r>
                        <a:rPr lang="en-US" sz="100" dirty="0"/>
                        <a:t> </a:t>
                      </a:r>
                      <a:r>
                        <a:rPr lang="en-US" sz="1600" dirty="0"/>
                        <a:t>y = 1 J</a:t>
                      </a:r>
                      <a:r>
                        <a:rPr lang="en-US" sz="100" baseline="0" dirty="0"/>
                        <a:t>oules</a:t>
                      </a:r>
                      <a:r>
                        <a:rPr lang="en-US" sz="1600" dirty="0"/>
                        <a:t>/k</a:t>
                      </a:r>
                      <a:r>
                        <a:rPr lang="en-US" sz="100" baseline="0" dirty="0"/>
                        <a:t>ilogram</a:t>
                      </a:r>
                    </a:p>
                    <a:p>
                      <a:r>
                        <a:rPr lang="en-US" sz="1600" dirty="0"/>
                        <a:t>of tissue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s-ES" sz="1600" dirty="0"/>
                        <a:t>1 G</a:t>
                      </a:r>
                      <a:r>
                        <a:rPr lang="es-ES" sz="100" dirty="0"/>
                        <a:t> </a:t>
                      </a:r>
                      <a:r>
                        <a:rPr lang="es-ES" sz="1600" dirty="0"/>
                        <a:t>y = 100 rad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405069"/>
                  </a:ext>
                </a:extLst>
              </a:tr>
              <a:tr h="330200">
                <a:tc>
                  <a:txBody>
                    <a:bodyPr/>
                    <a:lstStyle/>
                    <a:p>
                      <a:r>
                        <a:rPr lang="en-US" sz="1600" b="1" dirty="0"/>
                        <a:t>Biological Damage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r</a:t>
                      </a:r>
                      <a:r>
                        <a:rPr lang="en-US" sz="100" dirty="0"/>
                        <a:t> </a:t>
                      </a:r>
                      <a:r>
                        <a:rPr lang="en-US" sz="1600" dirty="0"/>
                        <a:t>e</a:t>
                      </a:r>
                      <a:r>
                        <a:rPr lang="en-US" sz="100" dirty="0"/>
                        <a:t> </a:t>
                      </a:r>
                      <a:r>
                        <a:rPr lang="en-US" sz="1600"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err="1"/>
                        <a:t>sievert</a:t>
                      </a:r>
                      <a:r>
                        <a:rPr lang="en-US" sz="1600" dirty="0"/>
                        <a:t> (S</a:t>
                      </a:r>
                      <a:r>
                        <a:rPr lang="en-US" sz="100" dirty="0"/>
                        <a:t> </a:t>
                      </a:r>
                      <a:r>
                        <a:rPr lang="en-US" sz="1600" dirty="0"/>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600" dirty="0"/>
                        <a:t>1 S</a:t>
                      </a:r>
                      <a:r>
                        <a:rPr lang="pt-BR" sz="100" dirty="0"/>
                        <a:t> </a:t>
                      </a:r>
                      <a:r>
                        <a:rPr lang="pt-BR" sz="1600" dirty="0"/>
                        <a:t>v = 100 r</a:t>
                      </a:r>
                      <a:r>
                        <a:rPr lang="pt-BR" sz="100" dirty="0"/>
                        <a:t> </a:t>
                      </a:r>
                      <a:r>
                        <a:rPr lang="pt-BR" sz="1600" dirty="0"/>
                        <a:t>e</a:t>
                      </a:r>
                      <a:r>
                        <a:rPr lang="pt-BR" sz="100" dirty="0"/>
                        <a:t> </a:t>
                      </a:r>
                      <a:r>
                        <a:rPr lang="pt-BR" sz="1600"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4469832"/>
                  </a:ext>
                </a:extLst>
              </a:tr>
            </a:tbl>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nvPr>
        </p:nvGraphicFramePr>
        <p:xfrm>
          <a:off x="2574925" y="4556760"/>
          <a:ext cx="1600200" cy="533400"/>
        </p:xfrm>
        <a:graphic>
          <a:graphicData uri="http://schemas.openxmlformats.org/presentationml/2006/ole">
            <mc:AlternateContent xmlns:mc="http://schemas.openxmlformats.org/markup-compatibility/2006">
              <mc:Choice xmlns:v="urn:schemas-microsoft-com:vml" Requires="v">
                <p:oleObj spid="_x0000_s22530" name="Equation" r:id="rId3" imgW="1600200" imgH="533160" progId="Equation.DSMT4">
                  <p:embed/>
                </p:oleObj>
              </mc:Choice>
              <mc:Fallback>
                <p:oleObj name="Equation" r:id="rId3" imgW="1600200" imgH="533160" progId="Equation.DSMT4">
                  <p:embed/>
                  <p:pic>
                    <p:nvPicPr>
                      <p:cNvPr id="8" name="Object 7">
                        <a:extLst>
                          <a:ext uri="{C183D7F6-B498-43B3-948B-1728B52AA6E4}">
                            <adec:decorative xmlns:adec="http://schemas.microsoft.com/office/drawing/2017/decorative" val="1"/>
                          </a:ext>
                        </a:extLst>
                      </p:cNvPr>
                      <p:cNvPicPr/>
                      <p:nvPr/>
                    </p:nvPicPr>
                    <p:blipFill>
                      <a:blip r:embed="rId4"/>
                      <a:stretch>
                        <a:fillRect/>
                      </a:stretch>
                    </p:blipFill>
                    <p:spPr>
                      <a:xfrm>
                        <a:off x="2574925" y="4556760"/>
                        <a:ext cx="1600200" cy="533400"/>
                      </a:xfrm>
                      <a:prstGeom prst="rect">
                        <a:avLst/>
                      </a:prstGeom>
                      <a:solidFill>
                        <a:schemeClr val="bg1"/>
                      </a:solidFill>
                    </p:spPr>
                  </p:pic>
                </p:oleObj>
              </mc:Fallback>
            </mc:AlternateContent>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nvPr>
        </p:nvGraphicFramePr>
        <p:xfrm>
          <a:off x="6797675" y="4328795"/>
          <a:ext cx="1689100" cy="292100"/>
        </p:xfrm>
        <a:graphic>
          <a:graphicData uri="http://schemas.openxmlformats.org/presentationml/2006/ole">
            <mc:AlternateContent xmlns:mc="http://schemas.openxmlformats.org/markup-compatibility/2006">
              <mc:Choice xmlns:v="urn:schemas-microsoft-com:vml" Requires="v">
                <p:oleObj spid="_x0000_s22531" name="Equation" r:id="rId5" imgW="1688760" imgH="291960" progId="Equation.DSMT4">
                  <p:embed/>
                </p:oleObj>
              </mc:Choice>
              <mc:Fallback>
                <p:oleObj name="Equation" r:id="rId5" imgW="1688760" imgH="291960" progId="Equation.DSMT4">
                  <p:embed/>
                  <p:pic>
                    <p:nvPicPr>
                      <p:cNvPr id="9" name="Object 8">
                        <a:extLst>
                          <a:ext uri="{C183D7F6-B498-43B3-948B-1728B52AA6E4}">
                            <adec:decorative xmlns:adec="http://schemas.microsoft.com/office/drawing/2017/decorative" val="1"/>
                          </a:ext>
                        </a:extLst>
                      </p:cNvPr>
                      <p:cNvPicPr/>
                      <p:nvPr/>
                    </p:nvPicPr>
                    <p:blipFill>
                      <a:blip r:embed="rId6"/>
                      <a:stretch>
                        <a:fillRect/>
                      </a:stretch>
                    </p:blipFill>
                    <p:spPr>
                      <a:xfrm>
                        <a:off x="6797675" y="4328795"/>
                        <a:ext cx="1689100" cy="2921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075926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Radiation Exposure</a:t>
            </a:r>
            <a:endParaRPr lang="en-US" dirty="0"/>
          </a:p>
        </p:txBody>
      </p:sp>
      <p:sp>
        <p:nvSpPr>
          <p:cNvPr id="6" name="Content Placeholder 5"/>
          <p:cNvSpPr>
            <a:spLocks noGrp="1"/>
          </p:cNvSpPr>
          <p:nvPr>
            <p:ph sz="quarter" idx="14"/>
          </p:nvPr>
        </p:nvSpPr>
        <p:spPr>
          <a:xfrm>
            <a:off x="470848" y="1472102"/>
            <a:ext cx="8083217" cy="2709831"/>
          </a:xfrm>
        </p:spPr>
        <p:txBody>
          <a:bodyPr/>
          <a:lstStyle/>
          <a:p>
            <a:pPr marL="0" indent="0">
              <a:buClr>
                <a:schemeClr val="bg2"/>
              </a:buClr>
              <a:buNone/>
              <a:defRPr/>
            </a:pPr>
            <a:r>
              <a:rPr lang="en-US" sz="2200" dirty="0">
                <a:cs typeface="Times New Roman" panose="02020603050405020304" pitchFamily="18" charset="0"/>
              </a:rPr>
              <a:t>The average person in the United States is exposed to 3.6 </a:t>
            </a:r>
            <a:r>
              <a:rPr lang="en-AU" sz="2200" dirty="0"/>
              <a:t>m</a:t>
            </a:r>
            <a:r>
              <a:rPr lang="en-AU" sz="100" dirty="0">
                <a:solidFill>
                  <a:schemeClr val="bg1"/>
                </a:solidFill>
              </a:rPr>
              <a:t>illi</a:t>
            </a:r>
            <a:r>
              <a:rPr lang="en-AU" sz="2200" dirty="0"/>
              <a:t>S</a:t>
            </a:r>
            <a:r>
              <a:rPr lang="en-AU" sz="100" dirty="0">
                <a:solidFill>
                  <a:schemeClr val="bg1"/>
                </a:solidFill>
              </a:rPr>
              <a:t>ie</a:t>
            </a:r>
            <a:r>
              <a:rPr lang="en-AU" sz="2200" dirty="0"/>
              <a:t>v</a:t>
            </a:r>
            <a:r>
              <a:rPr lang="en-AU" sz="100" dirty="0">
                <a:solidFill>
                  <a:schemeClr val="bg1"/>
                </a:solidFill>
              </a:rPr>
              <a:t>ert</a:t>
            </a:r>
            <a:r>
              <a:rPr lang="en-US" sz="2200" dirty="0">
                <a:cs typeface="Times New Roman" panose="02020603050405020304" pitchFamily="18" charset="0"/>
              </a:rPr>
              <a:t> of radiation annually. Exposure to radiation occurs every day from naturally occurring radioisotopes in</a:t>
            </a:r>
          </a:p>
          <a:p>
            <a:pPr marL="255600">
              <a:defRPr/>
            </a:pPr>
            <a:r>
              <a:rPr lang="en-US" sz="2200" dirty="0">
                <a:cs typeface="Times New Roman" panose="02020603050405020304" pitchFamily="18" charset="0"/>
              </a:rPr>
              <a:t>buildings where we live and work</a:t>
            </a:r>
          </a:p>
          <a:p>
            <a:pPr marL="255600">
              <a:defRPr/>
            </a:pPr>
            <a:r>
              <a:rPr lang="en-US" sz="2200" dirty="0">
                <a:cs typeface="Times New Roman" panose="02020603050405020304" pitchFamily="18" charset="0"/>
              </a:rPr>
              <a:t>food and water</a:t>
            </a:r>
          </a:p>
          <a:p>
            <a:pPr marL="255600">
              <a:defRPr/>
            </a:pPr>
            <a:r>
              <a:rPr lang="en-US" sz="2200" dirty="0">
                <a:cs typeface="Times New Roman" panose="02020603050405020304" pitchFamily="18" charset="0"/>
              </a:rPr>
              <a:t>the air we breathe</a:t>
            </a:r>
            <a:endParaRPr lang="en-US" sz="2200" dirty="0"/>
          </a:p>
        </p:txBody>
      </p:sp>
      <p:sp>
        <p:nvSpPr>
          <p:cNvPr id="7" name="Content Placeholder 6"/>
          <p:cNvSpPr>
            <a:spLocks noGrp="1"/>
          </p:cNvSpPr>
          <p:nvPr>
            <p:ph sz="quarter" idx="15"/>
          </p:nvPr>
        </p:nvSpPr>
        <p:spPr>
          <a:xfrm>
            <a:off x="454672" y="4271828"/>
            <a:ext cx="8232128" cy="1427932"/>
          </a:xfrm>
        </p:spPr>
        <p:txBody>
          <a:bodyPr/>
          <a:lstStyle/>
          <a:p>
            <a:pPr marL="0" indent="0">
              <a:buNone/>
              <a:defRPr/>
            </a:pPr>
            <a:r>
              <a:rPr lang="en-US" sz="2200" dirty="0">
                <a:cs typeface="Times New Roman" panose="02020603050405020304" pitchFamily="18" charset="0"/>
              </a:rPr>
              <a:t>Sources of naturally occurring isotopes include the following:</a:t>
            </a:r>
          </a:p>
          <a:p>
            <a:pPr marL="255600">
              <a:defRPr/>
            </a:pPr>
            <a:r>
              <a:rPr lang="en-US" sz="2200" dirty="0">
                <a:cs typeface="Times New Roman" panose="02020603050405020304" pitchFamily="18" charset="0"/>
              </a:rPr>
              <a:t>potassium-40 in potassium-containing foods</a:t>
            </a:r>
          </a:p>
          <a:p>
            <a:pPr marL="255600">
              <a:defRPr/>
            </a:pPr>
            <a:r>
              <a:rPr lang="en-US" sz="2200" dirty="0">
                <a:cs typeface="Times New Roman" panose="02020603050405020304" pitchFamily="18" charset="0"/>
              </a:rPr>
              <a:t>cosmic radiation from the Sun</a:t>
            </a:r>
            <a:endParaRPr lang="en-US" sz="2200" dirty="0"/>
          </a:p>
        </p:txBody>
      </p:sp>
      <p:sp>
        <p:nvSpPr>
          <p:cNvPr id="8" name="Content Placeholder 7"/>
          <p:cNvSpPr>
            <a:spLocks noGrp="1"/>
          </p:cNvSpPr>
          <p:nvPr>
            <p:ph sz="quarter" idx="16"/>
          </p:nvPr>
        </p:nvSpPr>
        <p:spPr>
          <a:xfrm>
            <a:off x="454672" y="5789655"/>
            <a:ext cx="8458200" cy="367500"/>
          </a:xfrm>
        </p:spPr>
        <p:txBody>
          <a:bodyPr/>
          <a:lstStyle/>
          <a:p>
            <a:pPr marL="0" indent="0">
              <a:buClr>
                <a:schemeClr val="bg2"/>
              </a:buClr>
              <a:buNone/>
              <a:defRPr/>
            </a:pPr>
            <a:r>
              <a:rPr lang="en-US" sz="2200" dirty="0">
                <a:cs typeface="Times New Roman" panose="02020603050405020304" pitchFamily="18" charset="0"/>
              </a:rPr>
              <a:t>Medical sources of radiation include X-rays and mammograms.</a:t>
            </a:r>
            <a:endParaRPr lang="en-US" sz="2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439912" cy="1097279"/>
          </a:xfrm>
        </p:spPr>
        <p:txBody>
          <a:bodyPr/>
          <a:lstStyle/>
          <a:p>
            <a:r>
              <a:rPr lang="en-US" sz="3200" dirty="0"/>
              <a:t>Average Annual Radiation Exposure in the United States </a:t>
            </a:r>
            <a:r>
              <a:rPr lang="en-US" sz="2000" b="0" dirty="0"/>
              <a:t>(1 of 2)</a:t>
            </a:r>
          </a:p>
        </p:txBody>
      </p:sp>
      <p:sp>
        <p:nvSpPr>
          <p:cNvPr id="3" name="Content Placeholder 2"/>
          <p:cNvSpPr>
            <a:spLocks noGrp="1"/>
          </p:cNvSpPr>
          <p:nvPr>
            <p:ph sz="quarter" idx="13"/>
          </p:nvPr>
        </p:nvSpPr>
        <p:spPr>
          <a:xfrm>
            <a:off x="457200" y="1556327"/>
            <a:ext cx="8229600" cy="780473"/>
          </a:xfrm>
        </p:spPr>
        <p:txBody>
          <a:bodyPr/>
          <a:lstStyle/>
          <a:p>
            <a:pPr marL="432" indent="0">
              <a:buNone/>
            </a:pPr>
            <a:r>
              <a:rPr lang="en-US" sz="2400" b="1" dirty="0"/>
              <a:t>Table 5.5 </a:t>
            </a:r>
            <a:r>
              <a:rPr lang="en-US" sz="2400" dirty="0"/>
              <a:t>Average Annual Radiation Received by a Person in the United States</a:t>
            </a:r>
          </a:p>
        </p:txBody>
      </p:sp>
      <p:graphicFrame>
        <p:nvGraphicFramePr>
          <p:cNvPr id="5" name="Content Placeholder 4"/>
          <p:cNvGraphicFramePr>
            <a:graphicFrameLocks noGrp="1"/>
          </p:cNvGraphicFramePr>
          <p:nvPr>
            <p:ph sz="quarter" idx="14"/>
            <p:extLst/>
          </p:nvPr>
        </p:nvGraphicFramePr>
        <p:xfrm>
          <a:off x="1447800" y="2465388"/>
          <a:ext cx="5981700" cy="3962400"/>
        </p:xfrm>
        <a:graphic>
          <a:graphicData uri="http://schemas.openxmlformats.org/drawingml/2006/table">
            <a:tbl>
              <a:tblPr firstRow="1" bandRow="1">
                <a:tableStyleId>{2D5ABB26-0587-4C30-8999-92F81FD0307C}</a:tableStyleId>
              </a:tblPr>
              <a:tblGrid>
                <a:gridCol w="3124200">
                  <a:extLst>
                    <a:ext uri="{9D8B030D-6E8A-4147-A177-3AD203B41FA5}">
                      <a16:colId xmlns:a16="http://schemas.microsoft.com/office/drawing/2014/main" val="2202731268"/>
                    </a:ext>
                  </a:extLst>
                </a:gridCol>
                <a:gridCol w="2857500">
                  <a:extLst>
                    <a:ext uri="{9D8B030D-6E8A-4147-A177-3AD203B41FA5}">
                      <a16:colId xmlns:a16="http://schemas.microsoft.com/office/drawing/2014/main" val="1758743514"/>
                    </a:ext>
                  </a:extLst>
                </a:gridCol>
              </a:tblGrid>
              <a:tr h="370840">
                <a:tc>
                  <a:txBody>
                    <a:bodyPr/>
                    <a:lstStyle/>
                    <a:p>
                      <a:r>
                        <a:rPr lang="en-US" sz="2000" b="1" baseline="0"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chemeClr val="tx1"/>
                          </a:solidFill>
                        </a:rPr>
                        <a:t>Dose (</a:t>
                      </a:r>
                      <a:r>
                        <a:rPr lang="en-AU" sz="1500" b="1" i="0" u="none" strike="noStrike" cap="none" baseline="0" dirty="0">
                          <a:solidFill>
                            <a:schemeClr val="tx1"/>
                          </a:solidFill>
                          <a:effectLst/>
                          <a:latin typeface="+mn-lt"/>
                          <a:ea typeface="+mn-ea"/>
                          <a:cs typeface="+mn-cs"/>
                          <a:sym typeface="Arial"/>
                        </a:rPr>
                        <a:t>m</a:t>
                      </a:r>
                      <a:r>
                        <a:rPr lang="en-AU" sz="100" b="1" i="0" u="none" strike="noStrike" cap="none" baseline="0" dirty="0">
                          <a:solidFill>
                            <a:schemeClr val="tx1"/>
                          </a:solidFill>
                          <a:effectLst/>
                          <a:latin typeface="+mn-lt"/>
                          <a:ea typeface="+mn-ea"/>
                          <a:cs typeface="+mn-cs"/>
                          <a:sym typeface="Arial"/>
                        </a:rPr>
                        <a:t>illi</a:t>
                      </a:r>
                      <a:r>
                        <a:rPr lang="en-AU" sz="1500" b="1" i="0" u="none" strike="noStrike" cap="none" baseline="0" dirty="0">
                          <a:solidFill>
                            <a:schemeClr val="tx1"/>
                          </a:solidFill>
                          <a:effectLst/>
                          <a:latin typeface="+mn-lt"/>
                          <a:ea typeface="+mn-ea"/>
                          <a:cs typeface="+mn-cs"/>
                          <a:sym typeface="Arial"/>
                        </a:rPr>
                        <a:t>S</a:t>
                      </a:r>
                      <a:r>
                        <a:rPr lang="en-AU" sz="100" b="1" i="0" u="none" strike="noStrike" cap="none" baseline="0" dirty="0">
                          <a:solidFill>
                            <a:schemeClr val="tx1"/>
                          </a:solidFill>
                          <a:effectLst/>
                          <a:latin typeface="+mn-lt"/>
                          <a:ea typeface="+mn-ea"/>
                          <a:cs typeface="+mn-cs"/>
                          <a:sym typeface="Arial"/>
                        </a:rPr>
                        <a:t>ie</a:t>
                      </a:r>
                      <a:r>
                        <a:rPr lang="en-AU" sz="1500" b="1" i="0" u="none" strike="noStrike" cap="none" baseline="0" dirty="0">
                          <a:solidFill>
                            <a:schemeClr val="tx1"/>
                          </a:solidFill>
                          <a:effectLst/>
                          <a:latin typeface="+mn-lt"/>
                          <a:ea typeface="+mn-ea"/>
                          <a:cs typeface="+mn-cs"/>
                          <a:sym typeface="Arial"/>
                        </a:rPr>
                        <a:t>v</a:t>
                      </a:r>
                      <a:r>
                        <a:rPr lang="en-AU" sz="100" b="1" i="0" u="none" strike="noStrike" cap="none" baseline="0" dirty="0">
                          <a:solidFill>
                            <a:schemeClr val="tx1"/>
                          </a:solidFill>
                          <a:effectLst/>
                          <a:latin typeface="+mn-lt"/>
                          <a:ea typeface="+mn-ea"/>
                          <a:cs typeface="+mn-cs"/>
                          <a:sym typeface="Arial"/>
                        </a:rPr>
                        <a:t>ert</a:t>
                      </a:r>
                      <a:r>
                        <a:rPr lang="en-US" sz="2000" b="1" baseline="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4256807"/>
                  </a:ext>
                </a:extLst>
              </a:tr>
              <a:tr h="370840">
                <a:tc>
                  <a:txBody>
                    <a:bodyPr/>
                    <a:lstStyle/>
                    <a:p>
                      <a:r>
                        <a:rPr lang="en-US" sz="2000" b="1" baseline="0" dirty="0"/>
                        <a:t>Natural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aseline="0"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4322100"/>
                  </a:ext>
                </a:extLst>
              </a:tr>
              <a:tr h="370840">
                <a:tc>
                  <a:txBody>
                    <a:bodyPr/>
                    <a:lstStyle/>
                    <a:p>
                      <a:r>
                        <a:rPr lang="en-US" sz="2000" baseline="0" dirty="0"/>
                        <a:t>Ground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aseline="0"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3855309"/>
                  </a:ext>
                </a:extLst>
              </a:tr>
              <a:tr h="370840">
                <a:tc>
                  <a:txBody>
                    <a:bodyPr/>
                    <a:lstStyle/>
                    <a:p>
                      <a:r>
                        <a:rPr lang="en-US" sz="2000" baseline="0" dirty="0"/>
                        <a:t>Air, water, food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aseline="0" dirty="0"/>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7557342"/>
                  </a:ext>
                </a:extLst>
              </a:tr>
              <a:tr h="370840">
                <a:tc>
                  <a:txBody>
                    <a:bodyPr/>
                    <a:lstStyle/>
                    <a:p>
                      <a:r>
                        <a:rPr lang="en-US" sz="2000" baseline="0" dirty="0"/>
                        <a:t>Cosmic rays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aseline="0" dirty="0"/>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0662864"/>
                  </a:ext>
                </a:extLst>
              </a:tr>
              <a:tr h="370840">
                <a:tc>
                  <a:txBody>
                    <a:bodyPr/>
                    <a:lstStyle/>
                    <a:p>
                      <a:r>
                        <a:rPr lang="en-US" sz="2000" baseline="0" dirty="0"/>
                        <a:t>Wood, concrete, brick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aseline="0" dirty="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6528338"/>
                  </a:ext>
                </a:extLst>
              </a:tr>
              <a:tr h="370840">
                <a:tc>
                  <a:txBody>
                    <a:bodyPr/>
                    <a:lstStyle/>
                    <a:p>
                      <a:r>
                        <a:rPr lang="en-US" sz="2000" b="1" baseline="0" dirty="0"/>
                        <a:t>Medical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aseline="0"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716551"/>
                  </a:ext>
                </a:extLst>
              </a:tr>
              <a:tr h="370840">
                <a:tc>
                  <a:txBody>
                    <a:bodyPr/>
                    <a:lstStyle/>
                    <a:p>
                      <a:r>
                        <a:rPr lang="en-US" sz="2000" baseline="0" dirty="0"/>
                        <a:t>Chest X-ray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aseline="0"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6253465"/>
                  </a:ext>
                </a:extLst>
              </a:tr>
              <a:tr h="370840">
                <a:tc>
                  <a:txBody>
                    <a:bodyPr/>
                    <a:lstStyle/>
                    <a:p>
                      <a:r>
                        <a:rPr lang="en-US" sz="2000" baseline="0" dirty="0"/>
                        <a:t>Dental X-ray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aseline="0"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896047"/>
                  </a:ext>
                </a:extLst>
              </a:tr>
              <a:tr h="370840">
                <a:tc>
                  <a:txBody>
                    <a:bodyPr/>
                    <a:lstStyle/>
                    <a:p>
                      <a:r>
                        <a:rPr lang="en-US" sz="2000" baseline="0" dirty="0"/>
                        <a:t>Mammogram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aseline="0" dirty="0"/>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0587588"/>
                  </a:ext>
                </a:extLst>
              </a:tr>
            </a:tbl>
          </a:graphicData>
        </a:graphic>
      </p:graphicFrame>
    </p:spTree>
    <p:extLst>
      <p:ext uri="{BB962C8B-B14F-4D97-AF65-F5344CB8AC3E}">
        <p14:creationId xmlns:p14="http://schemas.microsoft.com/office/powerpoint/2010/main" val="2823338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Average Annual Radiation Exposure in the United States </a:t>
            </a:r>
            <a:r>
              <a:rPr lang="en-US" sz="2000" b="0" dirty="0"/>
              <a:t>(2 of 2)</a:t>
            </a:r>
          </a:p>
        </p:txBody>
      </p:sp>
      <p:sp>
        <p:nvSpPr>
          <p:cNvPr id="3" name="Content Placeholder 2"/>
          <p:cNvSpPr>
            <a:spLocks noGrp="1"/>
          </p:cNvSpPr>
          <p:nvPr>
            <p:ph sz="quarter" idx="14"/>
          </p:nvPr>
        </p:nvSpPr>
        <p:spPr>
          <a:xfrm>
            <a:off x="457200" y="1555751"/>
            <a:ext cx="8229600" cy="435281"/>
          </a:xfrm>
        </p:spPr>
        <p:txBody>
          <a:bodyPr/>
          <a:lstStyle/>
          <a:p>
            <a:pPr marL="432" indent="0">
              <a:buNone/>
            </a:pPr>
            <a:r>
              <a:rPr lang="en-US" sz="2400" b="1" dirty="0"/>
              <a:t>Table 5.5 [continued]</a:t>
            </a:r>
          </a:p>
        </p:txBody>
      </p:sp>
      <p:graphicFrame>
        <p:nvGraphicFramePr>
          <p:cNvPr id="5" name="Content Placeholder 4"/>
          <p:cNvGraphicFramePr>
            <a:graphicFrameLocks noGrp="1"/>
          </p:cNvGraphicFramePr>
          <p:nvPr>
            <p:ph sz="quarter" idx="15"/>
            <p:extLst/>
          </p:nvPr>
        </p:nvGraphicFramePr>
        <p:xfrm>
          <a:off x="457200" y="2151065"/>
          <a:ext cx="8232774" cy="3566160"/>
        </p:xfrm>
        <a:graphic>
          <a:graphicData uri="http://schemas.openxmlformats.org/drawingml/2006/table">
            <a:tbl>
              <a:tblPr firstRow="1" bandRow="1">
                <a:tableStyleId>{2D5ABB26-0587-4C30-8999-92F81FD0307C}</a:tableStyleId>
              </a:tblPr>
              <a:tblGrid>
                <a:gridCol w="4272939">
                  <a:extLst>
                    <a:ext uri="{9D8B030D-6E8A-4147-A177-3AD203B41FA5}">
                      <a16:colId xmlns:a16="http://schemas.microsoft.com/office/drawing/2014/main" val="828067090"/>
                    </a:ext>
                  </a:extLst>
                </a:gridCol>
                <a:gridCol w="3959835">
                  <a:extLst>
                    <a:ext uri="{9D8B030D-6E8A-4147-A177-3AD203B41FA5}">
                      <a16:colId xmlns:a16="http://schemas.microsoft.com/office/drawing/2014/main" val="2381497299"/>
                    </a:ext>
                  </a:extLst>
                </a:gridCol>
              </a:tblGrid>
              <a:tr h="370840">
                <a:tc>
                  <a:txBody>
                    <a:bodyPr/>
                    <a:lstStyle/>
                    <a:p>
                      <a:r>
                        <a:rPr lang="en-US" sz="2000" b="1" dirty="0"/>
                        <a:t>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baseline="0" dirty="0">
                          <a:solidFill>
                            <a:schemeClr val="tx1"/>
                          </a:solidFill>
                        </a:rPr>
                        <a:t>Dose (</a:t>
                      </a:r>
                      <a:r>
                        <a:rPr lang="en-AU" sz="2000" b="1" i="0" u="none" strike="noStrike" cap="none" baseline="0" dirty="0">
                          <a:solidFill>
                            <a:schemeClr val="tx1"/>
                          </a:solidFill>
                          <a:effectLst/>
                          <a:latin typeface="+mn-lt"/>
                          <a:ea typeface="+mn-ea"/>
                          <a:cs typeface="+mn-cs"/>
                          <a:sym typeface="Arial"/>
                        </a:rPr>
                        <a:t>m</a:t>
                      </a:r>
                      <a:r>
                        <a:rPr lang="en-AU" sz="100" b="1" i="0" u="none" strike="noStrike" cap="none" baseline="0" dirty="0">
                          <a:solidFill>
                            <a:schemeClr val="tx1"/>
                          </a:solidFill>
                          <a:effectLst/>
                          <a:latin typeface="+mn-lt"/>
                          <a:ea typeface="+mn-ea"/>
                          <a:cs typeface="+mn-cs"/>
                          <a:sym typeface="Arial"/>
                        </a:rPr>
                        <a:t>illi</a:t>
                      </a:r>
                      <a:r>
                        <a:rPr lang="en-AU" sz="2000" b="1" i="0" u="none" strike="noStrike" cap="none" baseline="0" dirty="0">
                          <a:solidFill>
                            <a:schemeClr val="tx1"/>
                          </a:solidFill>
                          <a:effectLst/>
                          <a:latin typeface="+mn-lt"/>
                          <a:ea typeface="+mn-ea"/>
                          <a:cs typeface="+mn-cs"/>
                          <a:sym typeface="Arial"/>
                        </a:rPr>
                        <a:t>S</a:t>
                      </a:r>
                      <a:r>
                        <a:rPr lang="en-AU" sz="100" b="1" i="0" u="none" strike="noStrike" cap="none" baseline="0" dirty="0">
                          <a:solidFill>
                            <a:schemeClr val="tx1"/>
                          </a:solidFill>
                          <a:effectLst/>
                          <a:latin typeface="+mn-lt"/>
                          <a:ea typeface="+mn-ea"/>
                          <a:cs typeface="+mn-cs"/>
                          <a:sym typeface="Arial"/>
                        </a:rPr>
                        <a:t>ievert</a:t>
                      </a:r>
                      <a:r>
                        <a:rPr lang="en-US" sz="2000" b="1" baseline="0" dirty="0">
                          <a:solidFill>
                            <a:schemeClr val="tx1"/>
                          </a:solidFill>
                        </a:rPr>
                        <a:t>)</a:t>
                      </a:r>
                      <a:endParaRPr lang="en-US" sz="20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1751178"/>
                  </a:ext>
                </a:extLst>
              </a:tr>
              <a:tr h="370840">
                <a:tc>
                  <a:txBody>
                    <a:bodyPr/>
                    <a:lstStyle/>
                    <a:p>
                      <a:r>
                        <a:rPr lang="en-US" sz="2000" dirty="0"/>
                        <a:t>Hip X-ray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1169490"/>
                  </a:ext>
                </a:extLst>
              </a:tr>
              <a:tr h="370840">
                <a:tc>
                  <a:txBody>
                    <a:bodyPr/>
                    <a:lstStyle/>
                    <a:p>
                      <a:r>
                        <a:rPr lang="en-US" sz="2000" dirty="0"/>
                        <a:t>Lumbar spine X-ray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6279577"/>
                  </a:ext>
                </a:extLst>
              </a:tr>
              <a:tr h="370840">
                <a:tc>
                  <a:txBody>
                    <a:bodyPr/>
                    <a:lstStyle/>
                    <a:p>
                      <a:r>
                        <a:rPr lang="en-US" sz="2000" dirty="0"/>
                        <a:t>Upper gastrointestinal tract X-ray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8863343"/>
                  </a:ext>
                </a:extLst>
              </a:tr>
              <a:tr h="370840">
                <a:tc>
                  <a:txBody>
                    <a:bodyPr/>
                    <a:lstStyle/>
                    <a:p>
                      <a:r>
                        <a:rPr lang="en-US" sz="2000" b="1" dirty="0"/>
                        <a:t>Other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937800"/>
                  </a:ext>
                </a:extLst>
              </a:tr>
              <a:tr h="370840">
                <a:tc>
                  <a:txBody>
                    <a:bodyPr/>
                    <a:lstStyle/>
                    <a:p>
                      <a:r>
                        <a:rPr lang="en-US" sz="2000" dirty="0"/>
                        <a:t>Nuclear power plants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0230563"/>
                  </a:ext>
                </a:extLst>
              </a:tr>
              <a:tr h="370840">
                <a:tc>
                  <a:txBody>
                    <a:bodyPr/>
                    <a:lstStyle/>
                    <a:p>
                      <a:r>
                        <a:rPr lang="en-US" sz="2000" dirty="0"/>
                        <a:t>Television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4382049"/>
                  </a:ext>
                </a:extLst>
              </a:tr>
              <a:tr h="370840">
                <a:tc>
                  <a:txBody>
                    <a:bodyPr/>
                    <a:lstStyle/>
                    <a:p>
                      <a:r>
                        <a:rPr lang="en-US" sz="2000" dirty="0"/>
                        <a:t>Air travel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2015891"/>
                  </a:ext>
                </a:extLst>
              </a:tr>
              <a:tr h="370840">
                <a:tc>
                  <a:txBody>
                    <a:bodyPr/>
                    <a:lstStyle/>
                    <a:p>
                      <a:r>
                        <a:rPr lang="en-US" sz="2000" dirty="0"/>
                        <a:t>Radon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dirty="0"/>
                        <a:t>2 asterisk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5727259"/>
                  </a:ext>
                </a:extLst>
              </a:tr>
            </a:tbl>
          </a:graphicData>
        </a:graphic>
      </p:graphicFrame>
      <p:graphicFrame>
        <p:nvGraphicFramePr>
          <p:cNvPr id="7" name="Object 6">
            <a:extLst>
              <a:ext uri="{FF2B5EF4-FFF2-40B4-BE49-F238E27FC236}">
                <a16:creationId xmlns:a16="http://schemas.microsoft.com/office/drawing/2014/main" id="{0D691C4D-0B77-4CF1-8F3E-A6D439C3BA52}"/>
              </a:ext>
              <a:ext uri="{C183D7F6-B498-43B3-948B-1728B52AA6E4}">
                <adec:decorative xmlns:adec="http://schemas.microsoft.com/office/drawing/2017/decorative" val="1"/>
              </a:ext>
            </a:extLst>
          </p:cNvPr>
          <p:cNvGraphicFramePr>
            <a:graphicFrameLocks noChangeAspect="1"/>
          </p:cNvGraphicFramePr>
          <p:nvPr>
            <p:extLst/>
          </p:nvPr>
        </p:nvGraphicFramePr>
        <p:xfrm>
          <a:off x="4800625" y="5386657"/>
          <a:ext cx="330200" cy="241300"/>
        </p:xfrm>
        <a:graphic>
          <a:graphicData uri="http://schemas.openxmlformats.org/presentationml/2006/ole">
            <mc:AlternateContent xmlns:mc="http://schemas.openxmlformats.org/markup-compatibility/2006">
              <mc:Choice xmlns:v="urn:schemas-microsoft-com:vml" Requires="v">
                <p:oleObj spid="_x0000_s23554" name="Equation" r:id="rId3" imgW="330120" imgH="241200" progId="Equation.DSMT4">
                  <p:embed/>
                </p:oleObj>
              </mc:Choice>
              <mc:Fallback>
                <p:oleObj name="Equation" r:id="rId3" imgW="330120" imgH="241200" progId="Equation.DSMT4">
                  <p:embed/>
                  <p:pic>
                    <p:nvPicPr>
                      <p:cNvPr id="7" name="Object 6">
                        <a:extLst>
                          <a:ext uri="{FF2B5EF4-FFF2-40B4-BE49-F238E27FC236}">
                            <a16:creationId xmlns:a16="http://schemas.microsoft.com/office/drawing/2014/main" id="{0D691C4D-0B77-4CF1-8F3E-A6D439C3BA52}"/>
                          </a:ext>
                          <a:ext uri="{C183D7F6-B498-43B3-948B-1728B52AA6E4}">
                            <adec:decorative xmlns:adec="http://schemas.microsoft.com/office/drawing/2017/decorative" val="1"/>
                          </a:ext>
                        </a:extLst>
                      </p:cNvPr>
                      <p:cNvPicPr/>
                      <p:nvPr/>
                    </p:nvPicPr>
                    <p:blipFill>
                      <a:blip r:embed="rId4"/>
                      <a:stretch>
                        <a:fillRect/>
                      </a:stretch>
                    </p:blipFill>
                    <p:spPr>
                      <a:xfrm>
                        <a:off x="4800625" y="5386657"/>
                        <a:ext cx="330200" cy="241300"/>
                      </a:xfrm>
                      <a:prstGeom prst="rect">
                        <a:avLst/>
                      </a:prstGeom>
                      <a:solidFill>
                        <a:srgbClr val="FFFFFF"/>
                      </a:solidFill>
                    </p:spPr>
                  </p:pic>
                </p:oleObj>
              </mc:Fallback>
            </mc:AlternateContent>
          </a:graphicData>
        </a:graphic>
      </p:graphicFrame>
      <p:sp>
        <p:nvSpPr>
          <p:cNvPr id="4" name="Content Placeholder 3">
            <a:extLst>
              <a:ext uri="{FF2B5EF4-FFF2-40B4-BE49-F238E27FC236}">
                <a16:creationId xmlns:a16="http://schemas.microsoft.com/office/drawing/2014/main" id="{0088EDEC-08F0-4135-AA9C-4674335F4B2F}"/>
              </a:ext>
            </a:extLst>
          </p:cNvPr>
          <p:cNvSpPr>
            <a:spLocks noGrp="1"/>
          </p:cNvSpPr>
          <p:nvPr>
            <p:ph sz="quarter" idx="16"/>
          </p:nvPr>
        </p:nvSpPr>
        <p:spPr>
          <a:xfrm>
            <a:off x="457200" y="5889204"/>
            <a:ext cx="8232128" cy="286513"/>
          </a:xfrm>
        </p:spPr>
        <p:txBody>
          <a:bodyPr/>
          <a:lstStyle/>
          <a:p>
            <a:pPr marL="432" indent="0">
              <a:buNone/>
            </a:pPr>
            <a:r>
              <a:rPr lang="en-US" sz="1600" dirty="0"/>
              <a:t>*Varies widely</a:t>
            </a:r>
          </a:p>
        </p:txBody>
      </p:sp>
    </p:spTree>
    <p:extLst>
      <p:ext uri="{BB962C8B-B14F-4D97-AF65-F5344CB8AC3E}">
        <p14:creationId xmlns:p14="http://schemas.microsoft.com/office/powerpoint/2010/main" val="2442878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Radiation Sickness</a:t>
            </a:r>
            <a:endParaRPr lang="en-US" dirty="0"/>
          </a:p>
        </p:txBody>
      </p:sp>
      <p:sp>
        <p:nvSpPr>
          <p:cNvPr id="3" name="Content Placeholder 2"/>
          <p:cNvSpPr>
            <a:spLocks noGrp="1"/>
          </p:cNvSpPr>
          <p:nvPr>
            <p:ph sz="quarter" idx="13"/>
          </p:nvPr>
        </p:nvSpPr>
        <p:spPr>
          <a:xfrm>
            <a:off x="457200" y="1556326"/>
            <a:ext cx="8229600" cy="3168074"/>
          </a:xfrm>
        </p:spPr>
        <p:txBody>
          <a:bodyPr/>
          <a:lstStyle/>
          <a:p>
            <a:pPr marL="0" indent="0" eaLnBrk="1" hangingPunct="1">
              <a:buClr>
                <a:schemeClr val="accent1"/>
              </a:buClr>
              <a:buNone/>
              <a:defRPr/>
            </a:pPr>
            <a:r>
              <a:rPr sz="2400" dirty="0">
                <a:cs typeface="Times New Roman" panose="02020603050405020304" pitchFamily="18" charset="0"/>
              </a:rPr>
              <a:t>Exposure to radiation</a:t>
            </a:r>
          </a:p>
          <a:p>
            <a:pPr marL="255600">
              <a:defRPr/>
            </a:pPr>
            <a:r>
              <a:rPr sz="2400" dirty="0">
                <a:cs typeface="Times New Roman" panose="02020603050405020304" pitchFamily="18" charset="0"/>
              </a:rPr>
              <a:t>of less than 0.25 </a:t>
            </a:r>
            <a:r>
              <a:rPr lang="en-AU" sz="2400" dirty="0">
                <a:cs typeface="Times New Roman" panose="02020603050405020304" pitchFamily="18" charset="0"/>
              </a:rPr>
              <a:t>S</a:t>
            </a:r>
            <a:r>
              <a:rPr lang="en-AU" sz="100" dirty="0">
                <a:solidFill>
                  <a:schemeClr val="bg1"/>
                </a:solidFill>
                <a:cs typeface="Times New Roman" panose="02020603050405020304" pitchFamily="18" charset="0"/>
              </a:rPr>
              <a:t>ie</a:t>
            </a:r>
            <a:r>
              <a:rPr lang="en-AU" sz="2400" dirty="0">
                <a:cs typeface="Times New Roman" panose="02020603050405020304" pitchFamily="18" charset="0"/>
              </a:rPr>
              <a:t>v</a:t>
            </a:r>
            <a:r>
              <a:rPr lang="en-AU" sz="100" dirty="0">
                <a:solidFill>
                  <a:schemeClr val="bg1"/>
                </a:solidFill>
                <a:cs typeface="Times New Roman" panose="02020603050405020304" pitchFamily="18" charset="0"/>
              </a:rPr>
              <a:t>ert</a:t>
            </a:r>
            <a:r>
              <a:rPr sz="2400" dirty="0">
                <a:cs typeface="Times New Roman" panose="02020603050405020304" pitchFamily="18" charset="0"/>
              </a:rPr>
              <a:t> usually cannot be detected</a:t>
            </a:r>
          </a:p>
          <a:p>
            <a:pPr marL="255600">
              <a:defRPr/>
            </a:pPr>
            <a:r>
              <a:rPr sz="2400" dirty="0">
                <a:cs typeface="Times New Roman" panose="02020603050405020304" pitchFamily="18" charset="0"/>
              </a:rPr>
              <a:t>whole body exposure of 1 </a:t>
            </a:r>
            <a:r>
              <a:rPr lang="en-AU" sz="2400" dirty="0">
                <a:cs typeface="Times New Roman" panose="02020603050405020304" pitchFamily="18" charset="0"/>
              </a:rPr>
              <a:t>S</a:t>
            </a:r>
            <a:r>
              <a:rPr lang="en-AU" sz="100" dirty="0">
                <a:solidFill>
                  <a:schemeClr val="bg1"/>
                </a:solidFill>
                <a:cs typeface="Times New Roman" panose="02020603050405020304" pitchFamily="18" charset="0"/>
              </a:rPr>
              <a:t>ie</a:t>
            </a:r>
            <a:r>
              <a:rPr lang="en-AU" sz="2400" dirty="0">
                <a:cs typeface="Times New Roman" panose="02020603050405020304" pitchFamily="18" charset="0"/>
              </a:rPr>
              <a:t>v</a:t>
            </a:r>
            <a:r>
              <a:rPr lang="en-AU" sz="100" dirty="0">
                <a:solidFill>
                  <a:schemeClr val="bg1"/>
                </a:solidFill>
                <a:cs typeface="Times New Roman" panose="02020603050405020304" pitchFamily="18" charset="0"/>
              </a:rPr>
              <a:t>ert</a:t>
            </a:r>
            <a:r>
              <a:rPr sz="2400" dirty="0">
                <a:cs typeface="Times New Roman" panose="02020603050405020304" pitchFamily="18" charset="0"/>
              </a:rPr>
              <a:t> produces a temporary decrease in the number of white cells</a:t>
            </a:r>
          </a:p>
          <a:p>
            <a:pPr marL="255600">
              <a:defRPr/>
            </a:pPr>
            <a:r>
              <a:rPr sz="2400" dirty="0">
                <a:cs typeface="Times New Roman" panose="02020603050405020304" pitchFamily="18" charset="0"/>
              </a:rPr>
              <a:t>of greater than 1 </a:t>
            </a:r>
            <a:r>
              <a:rPr lang="en-AU" sz="2400" dirty="0">
                <a:cs typeface="Times New Roman" panose="02020603050405020304" pitchFamily="18" charset="0"/>
              </a:rPr>
              <a:t>S</a:t>
            </a:r>
            <a:r>
              <a:rPr lang="en-AU" sz="100" dirty="0">
                <a:solidFill>
                  <a:schemeClr val="bg1"/>
                </a:solidFill>
                <a:cs typeface="Times New Roman" panose="02020603050405020304" pitchFamily="18" charset="0"/>
              </a:rPr>
              <a:t>ie</a:t>
            </a:r>
            <a:r>
              <a:rPr lang="en-AU" sz="2400" dirty="0">
                <a:cs typeface="Times New Roman" panose="02020603050405020304" pitchFamily="18" charset="0"/>
              </a:rPr>
              <a:t>v</a:t>
            </a:r>
            <a:r>
              <a:rPr lang="en-AU" sz="100" dirty="0">
                <a:solidFill>
                  <a:schemeClr val="bg1"/>
                </a:solidFill>
                <a:cs typeface="Times New Roman" panose="02020603050405020304" pitchFamily="18" charset="0"/>
              </a:rPr>
              <a:t>ert</a:t>
            </a:r>
            <a:r>
              <a:rPr sz="2400" dirty="0">
                <a:cs typeface="Times New Roman" panose="02020603050405020304" pitchFamily="18" charset="0"/>
              </a:rPr>
              <a:t> may induce radiation sickness, causing nausea, vomiting, fatigue, and reduced white-cell counts</a:t>
            </a:r>
          </a:p>
        </p:txBody>
      </p:sp>
      <p:sp>
        <p:nvSpPr>
          <p:cNvPr id="5" name="Content Placeholder 4"/>
          <p:cNvSpPr>
            <a:spLocks noGrp="1"/>
          </p:cNvSpPr>
          <p:nvPr>
            <p:ph sz="quarter" idx="14"/>
          </p:nvPr>
        </p:nvSpPr>
        <p:spPr>
          <a:xfrm>
            <a:off x="457200" y="4886353"/>
            <a:ext cx="8229600" cy="752447"/>
          </a:xfrm>
        </p:spPr>
        <p:txBody>
          <a:bodyPr/>
          <a:lstStyle/>
          <a:p>
            <a:pPr marL="0" indent="0">
              <a:buNone/>
            </a:pPr>
            <a:r>
              <a:rPr sz="2400" dirty="0">
                <a:cs typeface="Times New Roman" panose="02020603050405020304" pitchFamily="18" charset="0"/>
              </a:rPr>
              <a:t>Exposure to radiation of 5 </a:t>
            </a:r>
            <a:r>
              <a:rPr lang="en-AU" sz="2400" dirty="0">
                <a:cs typeface="Times New Roman" panose="02020603050405020304" pitchFamily="18" charset="0"/>
              </a:rPr>
              <a:t>S</a:t>
            </a:r>
            <a:r>
              <a:rPr lang="en-AU" sz="100" dirty="0">
                <a:solidFill>
                  <a:schemeClr val="bg1"/>
                </a:solidFill>
                <a:cs typeface="Times New Roman" panose="02020603050405020304" pitchFamily="18" charset="0"/>
              </a:rPr>
              <a:t>ie</a:t>
            </a:r>
            <a:r>
              <a:rPr lang="en-AU" sz="2400" dirty="0">
                <a:cs typeface="Times New Roman" panose="02020603050405020304" pitchFamily="18" charset="0"/>
              </a:rPr>
              <a:t>v</a:t>
            </a:r>
            <a:r>
              <a:rPr lang="en-AU" sz="100" dirty="0">
                <a:solidFill>
                  <a:schemeClr val="bg1"/>
                </a:solidFill>
                <a:cs typeface="Times New Roman" panose="02020603050405020304" pitchFamily="18" charset="0"/>
              </a:rPr>
              <a:t>ert</a:t>
            </a:r>
            <a:r>
              <a:rPr sz="2400" dirty="0">
                <a:cs typeface="Times New Roman" panose="02020603050405020304" pitchFamily="18" charset="0"/>
              </a:rPr>
              <a:t> is expected to cause death in 50% of the people receiving that dose.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Lethal Doses of Radiation</a:t>
            </a:r>
          </a:p>
        </p:txBody>
      </p:sp>
      <p:sp>
        <p:nvSpPr>
          <p:cNvPr id="4" name="Content Placeholder 3"/>
          <p:cNvSpPr>
            <a:spLocks noGrp="1"/>
          </p:cNvSpPr>
          <p:nvPr>
            <p:ph sz="quarter" idx="14"/>
          </p:nvPr>
        </p:nvSpPr>
        <p:spPr>
          <a:xfrm>
            <a:off x="457199" y="1555199"/>
            <a:ext cx="4629151" cy="3730033"/>
          </a:xfrm>
        </p:spPr>
        <p:txBody>
          <a:bodyPr/>
          <a:lstStyle/>
          <a:p>
            <a:pPr marL="432" indent="0">
              <a:buNone/>
            </a:pPr>
            <a:r>
              <a:rPr lang="en-US" sz="2400" dirty="0"/>
              <a:t>The larger the dose of radiation received at one time, the greater the effect on the body.</a:t>
            </a:r>
          </a:p>
          <a:p>
            <a:pPr marL="432" indent="0">
              <a:buNone/>
            </a:pPr>
            <a:r>
              <a:rPr lang="en-US" sz="2400" dirty="0"/>
              <a:t>Exposure to radiation of 5 S</a:t>
            </a:r>
            <a:r>
              <a:rPr lang="en-US" sz="100" dirty="0"/>
              <a:t>ie</a:t>
            </a:r>
            <a:r>
              <a:rPr lang="en-US" sz="2400" dirty="0"/>
              <a:t>v</a:t>
            </a:r>
            <a:r>
              <a:rPr lang="en-US" sz="100" dirty="0"/>
              <a:t>ert</a:t>
            </a:r>
            <a:r>
              <a:rPr lang="en-US" sz="2400" dirty="0"/>
              <a:t> is expected to cause death in 50% of the people receiving the dose.</a:t>
            </a:r>
          </a:p>
          <a:p>
            <a:pPr marL="432" indent="0">
              <a:buNone/>
            </a:pPr>
            <a:r>
              <a:rPr lang="en-US" sz="2400" dirty="0"/>
              <a:t>This amount of radiation to the whole body is called the </a:t>
            </a:r>
            <a:r>
              <a:rPr lang="en-US" sz="2400" b="1" dirty="0"/>
              <a:t>lethal dose for one-half the</a:t>
            </a:r>
            <a:endParaRPr lang="en-US" sz="2400" dirty="0"/>
          </a:p>
        </p:txBody>
      </p:sp>
      <p:sp>
        <p:nvSpPr>
          <p:cNvPr id="5" name="Content Placeholder 4"/>
          <p:cNvSpPr>
            <a:spLocks noGrp="1"/>
          </p:cNvSpPr>
          <p:nvPr>
            <p:ph sz="quarter" idx="15"/>
          </p:nvPr>
        </p:nvSpPr>
        <p:spPr>
          <a:xfrm>
            <a:off x="454672" y="5343072"/>
            <a:ext cx="2199628" cy="454097"/>
          </a:xfrm>
        </p:spPr>
        <p:txBody>
          <a:bodyPr/>
          <a:lstStyle/>
          <a:p>
            <a:pPr marL="432" indent="0">
              <a:buNone/>
            </a:pPr>
            <a:r>
              <a:rPr lang="en-US" sz="2400" b="1" dirty="0"/>
              <a:t>population</a:t>
            </a:r>
            <a:r>
              <a:rPr lang="en-US" sz="2400" dirty="0"/>
              <a:t>, or</a:t>
            </a:r>
          </a:p>
        </p:txBody>
      </p:sp>
      <p:graphicFrame>
        <p:nvGraphicFramePr>
          <p:cNvPr id="9" name="Object 8" descr="L D sub 50."/>
          <p:cNvGraphicFramePr>
            <a:graphicFrameLocks noChangeAspect="1"/>
          </p:cNvGraphicFramePr>
          <p:nvPr>
            <p:extLst/>
          </p:nvPr>
        </p:nvGraphicFramePr>
        <p:xfrm>
          <a:off x="2752932" y="5378069"/>
          <a:ext cx="698500" cy="381000"/>
        </p:xfrm>
        <a:graphic>
          <a:graphicData uri="http://schemas.openxmlformats.org/presentationml/2006/ole">
            <mc:AlternateContent xmlns:mc="http://schemas.openxmlformats.org/markup-compatibility/2006">
              <mc:Choice xmlns:v="urn:schemas-microsoft-com:vml" Requires="v">
                <p:oleObj spid="_x0000_s24578" name="Equation" r:id="rId3" imgW="698400" imgH="380880" progId="Equation.DSMT4">
                  <p:embed/>
                </p:oleObj>
              </mc:Choice>
              <mc:Fallback>
                <p:oleObj name="Equation" r:id="rId3" imgW="698400" imgH="380880" progId="Equation.DSMT4">
                  <p:embed/>
                  <p:pic>
                    <p:nvPicPr>
                      <p:cNvPr id="9" name="Object 8" descr="L D sub 50."/>
                      <p:cNvPicPr/>
                      <p:nvPr/>
                    </p:nvPicPr>
                    <p:blipFill>
                      <a:blip r:embed="rId4"/>
                      <a:stretch>
                        <a:fillRect/>
                      </a:stretch>
                    </p:blipFill>
                    <p:spPr>
                      <a:xfrm>
                        <a:off x="2752932" y="5378069"/>
                        <a:ext cx="698500" cy="381000"/>
                      </a:xfrm>
                      <a:prstGeom prst="rect">
                        <a:avLst/>
                      </a:prstGeom>
                    </p:spPr>
                  </p:pic>
                </p:oleObj>
              </mc:Fallback>
            </mc:AlternateContent>
          </a:graphicData>
        </a:graphic>
      </p:graphicFrame>
      <p:sp>
        <p:nvSpPr>
          <p:cNvPr id="3" name="Content Placeholder 2"/>
          <p:cNvSpPr>
            <a:spLocks noGrp="1"/>
          </p:cNvSpPr>
          <p:nvPr>
            <p:ph sz="quarter" idx="16"/>
          </p:nvPr>
        </p:nvSpPr>
        <p:spPr>
          <a:xfrm>
            <a:off x="5283199" y="2103120"/>
            <a:ext cx="3643757" cy="704088"/>
          </a:xfrm>
        </p:spPr>
        <p:txBody>
          <a:bodyPr/>
          <a:lstStyle/>
          <a:p>
            <a:pPr marL="432" indent="0">
              <a:buNone/>
            </a:pPr>
            <a:r>
              <a:rPr lang="en-US" sz="2000" b="1" dirty="0"/>
              <a:t>Table 5.6 </a:t>
            </a:r>
            <a:r>
              <a:rPr lang="en-US" sz="2000" dirty="0"/>
              <a:t>Lethal Doses of Radiation for Some Life Forms</a:t>
            </a:r>
          </a:p>
        </p:txBody>
      </p:sp>
      <p:graphicFrame>
        <p:nvGraphicFramePr>
          <p:cNvPr id="10" name="Content Placeholder 9"/>
          <p:cNvGraphicFramePr>
            <a:graphicFrameLocks noGrp="1"/>
          </p:cNvGraphicFramePr>
          <p:nvPr>
            <p:ph sz="quarter" idx="17"/>
            <p:extLst/>
          </p:nvPr>
        </p:nvGraphicFramePr>
        <p:xfrm>
          <a:off x="5283200" y="2944813"/>
          <a:ext cx="3406776" cy="2225040"/>
        </p:xfrm>
        <a:graphic>
          <a:graphicData uri="http://schemas.openxmlformats.org/drawingml/2006/table">
            <a:tbl>
              <a:tblPr firstRow="1" bandRow="1">
                <a:tableStyleId>{2D5ABB26-0587-4C30-8999-92F81FD0307C}</a:tableStyleId>
              </a:tblPr>
              <a:tblGrid>
                <a:gridCol w="1703388">
                  <a:extLst>
                    <a:ext uri="{9D8B030D-6E8A-4147-A177-3AD203B41FA5}">
                      <a16:colId xmlns:a16="http://schemas.microsoft.com/office/drawing/2014/main" val="1035240908"/>
                    </a:ext>
                  </a:extLst>
                </a:gridCol>
                <a:gridCol w="1703388">
                  <a:extLst>
                    <a:ext uri="{9D8B030D-6E8A-4147-A177-3AD203B41FA5}">
                      <a16:colId xmlns:a16="http://schemas.microsoft.com/office/drawing/2014/main" val="436302374"/>
                    </a:ext>
                  </a:extLst>
                </a:gridCol>
              </a:tblGrid>
              <a:tr h="370840">
                <a:tc>
                  <a:txBody>
                    <a:bodyPr/>
                    <a:lstStyle/>
                    <a:p>
                      <a:r>
                        <a:rPr lang="en-US" sz="1800" b="1" dirty="0"/>
                        <a:t>Life 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1" dirty="0"/>
                        <a:t>L D sub 50, S 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8148158"/>
                  </a:ext>
                </a:extLst>
              </a:tr>
              <a:tr h="370840">
                <a:tc>
                  <a:txBody>
                    <a:bodyPr/>
                    <a:lstStyle/>
                    <a:p>
                      <a:r>
                        <a:rPr lang="en-US" sz="1800" dirty="0"/>
                        <a:t>Insect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0342291"/>
                  </a:ext>
                </a:extLst>
              </a:tr>
              <a:tr h="370840">
                <a:tc>
                  <a:txBody>
                    <a:bodyPr/>
                    <a:lstStyle/>
                    <a:p>
                      <a:r>
                        <a:rPr lang="en-US" sz="1800" dirty="0"/>
                        <a:t>Bacterium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6312112"/>
                  </a:ext>
                </a:extLst>
              </a:tr>
              <a:tr h="370840">
                <a:tc>
                  <a:txBody>
                    <a:bodyPr/>
                    <a:lstStyle/>
                    <a:p>
                      <a:r>
                        <a:rPr lang="en-US" sz="1800" dirty="0"/>
                        <a:t>Rat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0060017"/>
                  </a:ext>
                </a:extLst>
              </a:tr>
              <a:tr h="370840">
                <a:tc>
                  <a:txBody>
                    <a:bodyPr/>
                    <a:lstStyle/>
                    <a:p>
                      <a:r>
                        <a:rPr lang="en-US" sz="1800" dirty="0"/>
                        <a:t>Human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358125"/>
                  </a:ext>
                </a:extLst>
              </a:tr>
              <a:tr h="370840">
                <a:tc>
                  <a:txBody>
                    <a:bodyPr/>
                    <a:lstStyle/>
                    <a:p>
                      <a:r>
                        <a:rPr lang="en-US" sz="1800" dirty="0"/>
                        <a:t>Dog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7986329"/>
                  </a:ext>
                </a:extLst>
              </a:tr>
            </a:tbl>
          </a:graphicData>
        </a:graphic>
      </p:graphicFrame>
      <p:graphicFrame>
        <p:nvGraphicFramePr>
          <p:cNvPr id="11" name="Object 10">
            <a:extLst>
              <a:ext uri="{C183D7F6-B498-43B3-948B-1728B52AA6E4}">
                <adec:decorative xmlns:adec="http://schemas.microsoft.com/office/drawing/2017/decorative" val="1"/>
              </a:ext>
            </a:extLst>
          </p:cNvPr>
          <p:cNvGraphicFramePr>
            <a:graphicFrameLocks noChangeAspect="1"/>
          </p:cNvGraphicFramePr>
          <p:nvPr>
            <p:extLst/>
          </p:nvPr>
        </p:nvGraphicFramePr>
        <p:xfrm>
          <a:off x="7062873" y="2970951"/>
          <a:ext cx="901700" cy="304800"/>
        </p:xfrm>
        <a:graphic>
          <a:graphicData uri="http://schemas.openxmlformats.org/presentationml/2006/ole">
            <mc:AlternateContent xmlns:mc="http://schemas.openxmlformats.org/markup-compatibility/2006">
              <mc:Choice xmlns:v="urn:schemas-microsoft-com:vml" Requires="v">
                <p:oleObj spid="_x0000_s24579" name="Equation" r:id="rId5" imgW="901440" imgH="304560" progId="Equation.DSMT4">
                  <p:embed/>
                </p:oleObj>
              </mc:Choice>
              <mc:Fallback>
                <p:oleObj name="Equation" r:id="rId5" imgW="901440" imgH="304560" progId="Equation.DSMT4">
                  <p:embed/>
                  <p:pic>
                    <p:nvPicPr>
                      <p:cNvPr id="11" name="Object 10">
                        <a:extLst>
                          <a:ext uri="{C183D7F6-B498-43B3-948B-1728B52AA6E4}">
                            <adec:decorative xmlns:adec="http://schemas.microsoft.com/office/drawing/2017/decorative" val="1"/>
                          </a:ext>
                        </a:extLst>
                      </p:cNvPr>
                      <p:cNvPicPr/>
                      <p:nvPr/>
                    </p:nvPicPr>
                    <p:blipFill>
                      <a:blip r:embed="rId6"/>
                      <a:stretch>
                        <a:fillRect/>
                      </a:stretch>
                    </p:blipFill>
                    <p:spPr>
                      <a:xfrm>
                        <a:off x="7062873" y="2970951"/>
                        <a:ext cx="901700" cy="304800"/>
                      </a:xfrm>
                      <a:prstGeom prst="rect">
                        <a:avLst/>
                      </a:prstGeom>
                      <a:solidFill>
                        <a:schemeClr val="bg1"/>
                      </a:solidFill>
                    </p:spPr>
                  </p:pic>
                </p:oleObj>
              </mc:Fallback>
            </mc:AlternateContent>
          </a:graphicData>
        </a:graphic>
      </p:graphicFrame>
      <p:sp>
        <p:nvSpPr>
          <p:cNvPr id="7" name="Content Placeholder 6"/>
          <p:cNvSpPr>
            <a:spLocks noGrp="1"/>
          </p:cNvSpPr>
          <p:nvPr>
            <p:ph sz="quarter" idx="18"/>
          </p:nvPr>
        </p:nvSpPr>
        <p:spPr>
          <a:xfrm>
            <a:off x="5202936" y="5829301"/>
            <a:ext cx="554227" cy="419099"/>
          </a:xfrm>
        </p:spPr>
        <p:txBody>
          <a:bodyPr/>
          <a:lstStyle/>
          <a:p>
            <a:pPr marL="432" indent="0">
              <a:buNone/>
            </a:pPr>
            <a:r>
              <a:rPr lang="en-US" sz="2000" dirty="0"/>
              <a:t>The</a:t>
            </a:r>
          </a:p>
        </p:txBody>
      </p:sp>
      <p:graphicFrame>
        <p:nvGraphicFramePr>
          <p:cNvPr id="12" name="Object 11" descr="L D sub 50"/>
          <p:cNvGraphicFramePr>
            <a:graphicFrameLocks noChangeAspect="1"/>
          </p:cNvGraphicFramePr>
          <p:nvPr>
            <p:extLst/>
          </p:nvPr>
        </p:nvGraphicFramePr>
        <p:xfrm>
          <a:off x="5841492" y="5880100"/>
          <a:ext cx="520700" cy="330200"/>
        </p:xfrm>
        <a:graphic>
          <a:graphicData uri="http://schemas.openxmlformats.org/presentationml/2006/ole">
            <mc:AlternateContent xmlns:mc="http://schemas.openxmlformats.org/markup-compatibility/2006">
              <mc:Choice xmlns:v="urn:schemas-microsoft-com:vml" Requires="v">
                <p:oleObj spid="_x0000_s24580" name="Equation" r:id="rId7" imgW="520560" imgH="330120" progId="Equation.DSMT4">
                  <p:embed/>
                </p:oleObj>
              </mc:Choice>
              <mc:Fallback>
                <p:oleObj name="Equation" r:id="rId7" imgW="520560" imgH="330120" progId="Equation.DSMT4">
                  <p:embed/>
                  <p:pic>
                    <p:nvPicPr>
                      <p:cNvPr id="12" name="Object 11" descr="L D sub 50"/>
                      <p:cNvPicPr/>
                      <p:nvPr/>
                    </p:nvPicPr>
                    <p:blipFill>
                      <a:blip r:embed="rId8"/>
                      <a:stretch>
                        <a:fillRect/>
                      </a:stretch>
                    </p:blipFill>
                    <p:spPr>
                      <a:xfrm>
                        <a:off x="5841492" y="5880100"/>
                        <a:ext cx="520700" cy="330200"/>
                      </a:xfrm>
                      <a:prstGeom prst="rect">
                        <a:avLst/>
                      </a:prstGeom>
                    </p:spPr>
                  </p:pic>
                </p:oleObj>
              </mc:Fallback>
            </mc:AlternateContent>
          </a:graphicData>
        </a:graphic>
      </p:graphicFrame>
      <p:sp>
        <p:nvSpPr>
          <p:cNvPr id="8" name="Content Placeholder 7"/>
          <p:cNvSpPr>
            <a:spLocks noGrp="1"/>
          </p:cNvSpPr>
          <p:nvPr>
            <p:ph sz="quarter" idx="19"/>
          </p:nvPr>
        </p:nvSpPr>
        <p:spPr>
          <a:xfrm>
            <a:off x="6446520" y="5824540"/>
            <a:ext cx="2480437" cy="430210"/>
          </a:xfrm>
        </p:spPr>
        <p:txBody>
          <a:bodyPr/>
          <a:lstStyle/>
          <a:p>
            <a:pPr marL="432" indent="0">
              <a:buNone/>
            </a:pPr>
            <a:r>
              <a:rPr lang="en-US" sz="2000" dirty="0">
                <a:latin typeface="+mn-lt"/>
              </a:rPr>
              <a:t>for different life forms</a:t>
            </a:r>
          </a:p>
        </p:txBody>
      </p:sp>
    </p:spTree>
    <p:extLst>
      <p:ext uri="{BB962C8B-B14F-4D97-AF65-F5344CB8AC3E}">
        <p14:creationId xmlns:p14="http://schemas.microsoft.com/office/powerpoint/2010/main" val="2606208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Chemistry Link to Health</a:t>
            </a:r>
            <a:br>
              <a:rPr lang="en-US" dirty="0"/>
            </a:br>
            <a:r>
              <a:rPr lang="en-US" sz="3200" dirty="0"/>
              <a:t>Radiation and Food </a:t>
            </a:r>
            <a:r>
              <a:rPr lang="en-US" sz="2000" b="0" dirty="0"/>
              <a:t>(1 of 2)</a:t>
            </a:r>
          </a:p>
        </p:txBody>
      </p:sp>
      <p:sp>
        <p:nvSpPr>
          <p:cNvPr id="3" name="Content Placeholder 2"/>
          <p:cNvSpPr>
            <a:spLocks noGrp="1"/>
          </p:cNvSpPr>
          <p:nvPr>
            <p:ph sz="quarter" idx="13"/>
          </p:nvPr>
        </p:nvSpPr>
        <p:spPr>
          <a:xfrm>
            <a:off x="457200" y="1556327"/>
            <a:ext cx="8458200" cy="3777674"/>
          </a:xfrm>
        </p:spPr>
        <p:txBody>
          <a:bodyPr/>
          <a:lstStyle/>
          <a:p>
            <a:pPr marL="0" indent="0" eaLnBrk="1" hangingPunct="1">
              <a:buClr>
                <a:schemeClr val="tx2"/>
              </a:buClr>
              <a:buFont typeface="Arial" charset="0"/>
              <a:buNone/>
              <a:defRPr/>
            </a:pPr>
            <a:r>
              <a:rPr sz="2400" dirty="0">
                <a:solidFill>
                  <a:srgbClr val="000000"/>
                </a:solidFill>
                <a:cs typeface="Times New Roman" panose="02020603050405020304" pitchFamily="18" charset="0"/>
              </a:rPr>
              <a:t>Foodborne illnesses caused by pathogenic bacteria such as </a:t>
            </a:r>
            <a:r>
              <a:rPr sz="2400" b="1" dirty="0">
                <a:solidFill>
                  <a:srgbClr val="000000"/>
                </a:solidFill>
                <a:cs typeface="Times New Roman" panose="02020603050405020304" pitchFamily="18" charset="0"/>
              </a:rPr>
              <a:t>Salmonella</a:t>
            </a:r>
            <a:r>
              <a:rPr sz="2400" dirty="0">
                <a:solidFill>
                  <a:srgbClr val="000000"/>
                </a:solidFill>
                <a:cs typeface="Times New Roman" panose="02020603050405020304" pitchFamily="18" charset="0"/>
              </a:rPr>
              <a:t>, </a:t>
            </a:r>
            <a:r>
              <a:rPr sz="2400" b="1" dirty="0">
                <a:solidFill>
                  <a:srgbClr val="000000"/>
                </a:solidFill>
                <a:cs typeface="Times New Roman" panose="02020603050405020304" pitchFamily="18" charset="0"/>
              </a:rPr>
              <a:t>Listeria</a:t>
            </a:r>
            <a:r>
              <a:rPr sz="2400" dirty="0">
                <a:solidFill>
                  <a:srgbClr val="000000"/>
                </a:solidFill>
                <a:cs typeface="Times New Roman" panose="02020603050405020304" pitchFamily="18" charset="0"/>
              </a:rPr>
              <a:t>, and </a:t>
            </a:r>
            <a:r>
              <a:rPr sz="2400" b="1" dirty="0">
                <a:solidFill>
                  <a:srgbClr val="000000"/>
                </a:solidFill>
                <a:cs typeface="Times New Roman" panose="02020603050405020304" pitchFamily="18" charset="0"/>
              </a:rPr>
              <a:t>Escherichia coli</a:t>
            </a:r>
            <a:r>
              <a:rPr sz="2400" i="1" dirty="0">
                <a:solidFill>
                  <a:srgbClr val="000000"/>
                </a:solidFill>
                <a:cs typeface="Times New Roman" panose="02020603050405020304" pitchFamily="18" charset="0"/>
              </a:rPr>
              <a:t> </a:t>
            </a:r>
            <a:r>
              <a:rPr sz="2400" dirty="0">
                <a:solidFill>
                  <a:srgbClr val="000000"/>
                </a:solidFill>
                <a:cs typeface="Times New Roman" panose="02020603050405020304" pitchFamily="18" charset="0"/>
              </a:rPr>
              <a:t>have become major health concerns in the United States.</a:t>
            </a:r>
          </a:p>
          <a:p>
            <a:pPr marL="0" indent="0">
              <a:buFont typeface="Arial" charset="0"/>
              <a:buNone/>
            </a:pPr>
            <a:r>
              <a:rPr sz="2400" dirty="0">
                <a:cs typeface="Times New Roman" panose="02020603050405020304" pitchFamily="18" charset="0"/>
              </a:rPr>
              <a:t>The U.S. Food and Drug Administration (F</a:t>
            </a:r>
            <a:r>
              <a:rPr sz="100" dirty="0">
                <a:cs typeface="Times New Roman" panose="02020603050405020304" pitchFamily="18" charset="0"/>
              </a:rPr>
              <a:t> </a:t>
            </a:r>
            <a:r>
              <a:rPr sz="2400" dirty="0">
                <a:cs typeface="Times New Roman" panose="02020603050405020304" pitchFamily="18" charset="0"/>
              </a:rPr>
              <a:t>D</a:t>
            </a:r>
            <a:r>
              <a:rPr sz="100" dirty="0">
                <a:cs typeface="Times New Roman" panose="02020603050405020304" pitchFamily="18" charset="0"/>
              </a:rPr>
              <a:t> </a:t>
            </a:r>
            <a:r>
              <a:rPr sz="2400" dirty="0">
                <a:cs typeface="Times New Roman" panose="02020603050405020304" pitchFamily="18" charset="0"/>
              </a:rPr>
              <a:t>A)</a:t>
            </a:r>
            <a:r>
              <a:rPr sz="2400" b="1" dirty="0">
                <a:cs typeface="Times New Roman" panose="02020603050405020304" pitchFamily="18" charset="0"/>
              </a:rPr>
              <a:t> </a:t>
            </a:r>
            <a:r>
              <a:rPr sz="2400" dirty="0">
                <a:cs typeface="Times New Roman" panose="02020603050405020304" pitchFamily="18" charset="0"/>
              </a:rPr>
              <a:t>has approved the use of 0.3 to 1 </a:t>
            </a:r>
            <a:r>
              <a:rPr sz="2400" dirty="0" err="1">
                <a:cs typeface="Times New Roman" panose="02020603050405020304" pitchFamily="18" charset="0"/>
              </a:rPr>
              <a:t>k</a:t>
            </a:r>
            <a:r>
              <a:rPr sz="100" dirty="0" err="1">
                <a:solidFill>
                  <a:schemeClr val="bg1"/>
                </a:solidFill>
                <a:cs typeface="Times New Roman" panose="02020603050405020304" pitchFamily="18" charset="0"/>
              </a:rPr>
              <a:t>ilo</a:t>
            </a:r>
            <a:r>
              <a:rPr sz="2400" dirty="0" err="1">
                <a:cs typeface="Times New Roman" panose="02020603050405020304" pitchFamily="18" charset="0"/>
              </a:rPr>
              <a:t>G</a:t>
            </a:r>
            <a:r>
              <a:rPr sz="100" dirty="0" err="1">
                <a:solidFill>
                  <a:schemeClr val="bg1"/>
                </a:solidFill>
                <a:cs typeface="Times New Roman" panose="02020603050405020304" pitchFamily="18" charset="0"/>
              </a:rPr>
              <a:t>ram</a:t>
            </a:r>
            <a:r>
              <a:rPr sz="1400" dirty="0">
                <a:cs typeface="Times New Roman" panose="02020603050405020304" pitchFamily="18" charset="0"/>
              </a:rPr>
              <a:t> </a:t>
            </a:r>
            <a:r>
              <a:rPr sz="2400" dirty="0">
                <a:cs typeface="Times New Roman" panose="02020603050405020304" pitchFamily="18" charset="0"/>
              </a:rPr>
              <a:t>y of </a:t>
            </a:r>
            <a:r>
              <a:rPr sz="2400" dirty="0">
                <a:ea typeface="Times New Roman" charset="0"/>
                <a:cs typeface="Times New Roman" panose="02020603050405020304" pitchFamily="18" charset="0"/>
              </a:rPr>
              <a:t>radiation produced by cobalt-60 or cesium-137 for the treatment of foods.</a:t>
            </a:r>
          </a:p>
          <a:p>
            <a:pPr marL="0" indent="0">
              <a:buFont typeface="Arial" charset="0"/>
              <a:buNone/>
            </a:pPr>
            <a:r>
              <a:rPr sz="2400" dirty="0">
                <a:ea typeface="Times New Roman" charset="0"/>
                <a:cs typeface="Times New Roman" panose="02020603050405020304" pitchFamily="18" charset="0"/>
              </a:rPr>
              <a:t>Cobalt pellets are placed in stainless steel tubes, arranged in racks. When food passes through a series of racks, gamma rays pass through the food and kill the bacteria.</a:t>
            </a:r>
            <a:endParaRPr sz="2400" dirty="0">
              <a:solidFill>
                <a:srgbClr val="000000"/>
              </a:solidFill>
              <a:ea typeface="Times New Roman"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Chemistry Link to Health</a:t>
            </a:r>
            <a:br>
              <a:rPr lang="en-US" sz="3200" dirty="0"/>
            </a:br>
            <a:r>
              <a:rPr lang="en-US" sz="3200" dirty="0"/>
              <a:t>Radiation and Food </a:t>
            </a:r>
            <a:r>
              <a:rPr lang="en-US" sz="2000" b="0" dirty="0"/>
              <a:t>(2 of 2)</a:t>
            </a:r>
          </a:p>
        </p:txBody>
      </p:sp>
      <p:sp>
        <p:nvSpPr>
          <p:cNvPr id="4" name="Content Placeholder 3"/>
          <p:cNvSpPr>
            <a:spLocks noGrp="1"/>
          </p:cNvSpPr>
          <p:nvPr>
            <p:ph sz="quarter" idx="14"/>
          </p:nvPr>
        </p:nvSpPr>
        <p:spPr>
          <a:xfrm>
            <a:off x="457200" y="1555200"/>
            <a:ext cx="8229600" cy="1226100"/>
          </a:xfrm>
        </p:spPr>
        <p:txBody>
          <a:bodyPr/>
          <a:lstStyle/>
          <a:p>
            <a:pPr marL="432" indent="0">
              <a:buNone/>
            </a:pPr>
            <a:r>
              <a:rPr lang="en-US" sz="2400" dirty="0"/>
              <a:t>Currently, tomatoes, blueberries, strawberries, and mushrooms are being irradiated to allow them to be harvested when completely ripe and extend their shelf life.</a:t>
            </a:r>
          </a:p>
        </p:txBody>
      </p:sp>
      <p:sp>
        <p:nvSpPr>
          <p:cNvPr id="5" name="Content Placeholder 4"/>
          <p:cNvSpPr>
            <a:spLocks noGrp="1"/>
          </p:cNvSpPr>
          <p:nvPr>
            <p:ph sz="quarter" idx="15"/>
          </p:nvPr>
        </p:nvSpPr>
        <p:spPr>
          <a:xfrm>
            <a:off x="454672" y="3023849"/>
            <a:ext cx="4384028" cy="3199151"/>
          </a:xfrm>
        </p:spPr>
        <p:txBody>
          <a:bodyPr/>
          <a:lstStyle/>
          <a:p>
            <a:pPr marL="432" indent="0">
              <a:buNone/>
            </a:pPr>
            <a:r>
              <a:rPr lang="en-US" sz="2400" dirty="0"/>
              <a:t>(</a:t>
            </a:r>
            <a:r>
              <a:rPr lang="en-US" sz="2400" b="1" dirty="0"/>
              <a:t>a</a:t>
            </a:r>
            <a:r>
              <a:rPr lang="en-US" sz="2400" dirty="0"/>
              <a:t>) The F</a:t>
            </a:r>
            <a:r>
              <a:rPr lang="en-US" sz="100" dirty="0"/>
              <a:t> </a:t>
            </a:r>
            <a:r>
              <a:rPr lang="en-US" sz="2400" dirty="0"/>
              <a:t>D</a:t>
            </a:r>
            <a:r>
              <a:rPr lang="en-US" sz="100" dirty="0"/>
              <a:t> </a:t>
            </a:r>
            <a:r>
              <a:rPr lang="en-US" sz="2400" dirty="0"/>
              <a:t>A requires this symbol to appear on irradiated retail foods.</a:t>
            </a:r>
          </a:p>
          <a:p>
            <a:pPr marL="432" indent="0">
              <a:buNone/>
            </a:pPr>
            <a:r>
              <a:rPr lang="en-US" sz="2400" dirty="0"/>
              <a:t>(</a:t>
            </a:r>
            <a:r>
              <a:rPr lang="en-US" sz="2400" b="1" dirty="0"/>
              <a:t>b</a:t>
            </a:r>
            <a:r>
              <a:rPr lang="en-US" sz="2400" dirty="0"/>
              <a:t>) After two weeks, the irradiated strawberries on the right show no spoilage. Mold is growing on the </a:t>
            </a:r>
            <a:r>
              <a:rPr lang="en-US" sz="2400" dirty="0" err="1"/>
              <a:t>nonirradiated</a:t>
            </a:r>
            <a:r>
              <a:rPr lang="en-US" sz="2400" dirty="0"/>
              <a:t> ones on the left.</a:t>
            </a:r>
          </a:p>
        </p:txBody>
      </p:sp>
      <p:pic>
        <p:nvPicPr>
          <p:cNvPr id="8" name="Content Placeholder 7" descr="Part a. The F D A symbol has a ring with a solid lower half and broken upper half surrounding a flower shape, with a circle above 2 leaves. Part b. 2 samples of strawberries sit on a plate. The first is moldy. The second is fresh."/>
          <p:cNvPicPr>
            <a:picLocks noGrp="1" noChangeAspect="1"/>
          </p:cNvPicPr>
          <p:nvPr>
            <p:ph sz="quarter" idx="16"/>
          </p:nvPr>
        </p:nvPicPr>
        <p:blipFill>
          <a:blip r:embed="rId2"/>
          <a:stretch>
            <a:fillRect/>
          </a:stretch>
        </p:blipFill>
        <p:spPr>
          <a:xfrm>
            <a:off x="5053635" y="3023849"/>
            <a:ext cx="3635693" cy="2138962"/>
          </a:xfrm>
          <a:prstGeom prst="rect">
            <a:avLst/>
          </a:prstGeom>
        </p:spPr>
      </p:pic>
    </p:spTree>
    <p:extLst>
      <p:ext uri="{BB962C8B-B14F-4D97-AF65-F5344CB8AC3E}">
        <p14:creationId xmlns:p14="http://schemas.microsoft.com/office/powerpoint/2010/main" val="1586742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Learning Check 1</a:t>
            </a:r>
            <a:endParaRPr lang="en-US" dirty="0"/>
          </a:p>
        </p:txBody>
      </p:sp>
      <p:sp>
        <p:nvSpPr>
          <p:cNvPr id="3" name="Content Placeholder 2"/>
          <p:cNvSpPr>
            <a:spLocks noGrp="1"/>
          </p:cNvSpPr>
          <p:nvPr>
            <p:ph sz="quarter" idx="14"/>
          </p:nvPr>
        </p:nvSpPr>
        <p:spPr>
          <a:xfrm>
            <a:off x="457200" y="1533929"/>
            <a:ext cx="7824889" cy="739555"/>
          </a:xfrm>
        </p:spPr>
        <p:txBody>
          <a:bodyPr/>
          <a:lstStyle/>
          <a:p>
            <a:pPr marL="0" indent="0">
              <a:buNone/>
            </a:pPr>
            <a:r>
              <a:rPr lang="en-US" sz="2400" dirty="0">
                <a:ea typeface="ＭＳ Ｐゴシック" pitchFamily="-84" charset="-128"/>
              </a:rPr>
              <a:t>Match each</a:t>
            </a:r>
            <a:r>
              <a:rPr lang="en-US" sz="2400" dirty="0">
                <a:ea typeface="ＭＳ Ｐゴシック" pitchFamily="-84" charset="-128"/>
                <a:sym typeface="Symbol" pitchFamily="18" charset="2"/>
              </a:rPr>
              <a:t> property (</a:t>
            </a:r>
            <a:r>
              <a:rPr lang="en-US" sz="2400" b="1" dirty="0">
                <a:ea typeface="ＭＳ Ｐゴシック" pitchFamily="-84" charset="-128"/>
                <a:sym typeface="Symbol" pitchFamily="18" charset="2"/>
              </a:rPr>
              <a:t>1</a:t>
            </a:r>
            <a:r>
              <a:rPr lang="en-US" sz="2400" dirty="0">
                <a:ea typeface="ＭＳ Ｐゴシック" pitchFamily="-84" charset="-128"/>
                <a:sym typeface="Symbol" pitchFamily="18" charset="2"/>
              </a:rPr>
              <a:t> to </a:t>
            </a:r>
            <a:r>
              <a:rPr lang="en-US" sz="2400" b="1" dirty="0">
                <a:ea typeface="ＭＳ Ｐゴシック" pitchFamily="-84" charset="-128"/>
                <a:sym typeface="Symbol" pitchFamily="18" charset="2"/>
              </a:rPr>
              <a:t>3</a:t>
            </a:r>
            <a:r>
              <a:rPr lang="en-US" sz="2400" dirty="0">
                <a:ea typeface="ＭＳ Ｐゴシック" pitchFamily="-84" charset="-128"/>
                <a:sym typeface="Symbol" pitchFamily="18" charset="2"/>
              </a:rPr>
              <a:t>) with its unit of measurement (</a:t>
            </a:r>
            <a:r>
              <a:rPr lang="en-US" sz="2400" b="1" dirty="0">
                <a:ea typeface="ＭＳ Ｐゴシック" pitchFamily="-84" charset="-128"/>
                <a:sym typeface="Symbol" pitchFamily="18" charset="2"/>
              </a:rPr>
              <a:t>A</a:t>
            </a:r>
            <a:r>
              <a:rPr lang="en-US" sz="2400" dirty="0">
                <a:ea typeface="ＭＳ Ｐゴシック" pitchFamily="-84" charset="-128"/>
                <a:sym typeface="Symbol" pitchFamily="18" charset="2"/>
              </a:rPr>
              <a:t> to </a:t>
            </a:r>
            <a:r>
              <a:rPr lang="en-US" sz="2400" b="1" dirty="0">
                <a:ea typeface="ＭＳ Ｐゴシック" pitchFamily="-84" charset="-128"/>
                <a:sym typeface="Symbol" pitchFamily="18" charset="2"/>
              </a:rPr>
              <a:t>D</a:t>
            </a:r>
            <a:r>
              <a:rPr lang="en-US" sz="2400" dirty="0">
                <a:ea typeface="ＭＳ Ｐゴシック" pitchFamily="-84" charset="-128"/>
                <a:sym typeface="Symbol" pitchFamily="18" charset="2"/>
              </a:rPr>
              <a:t>).</a:t>
            </a:r>
          </a:p>
        </p:txBody>
      </p:sp>
      <p:sp>
        <p:nvSpPr>
          <p:cNvPr id="4" name="Content Placeholder 3"/>
          <p:cNvSpPr>
            <a:spLocks noGrp="1"/>
          </p:cNvSpPr>
          <p:nvPr>
            <p:ph sz="quarter" idx="15"/>
          </p:nvPr>
        </p:nvSpPr>
        <p:spPr>
          <a:xfrm>
            <a:off x="443107" y="2429531"/>
            <a:ext cx="1431413" cy="403114"/>
          </a:xfrm>
        </p:spPr>
        <p:txBody>
          <a:bodyPr/>
          <a:lstStyle/>
          <a:p>
            <a:pPr marL="0" indent="0">
              <a:buNone/>
            </a:pPr>
            <a:r>
              <a:rPr lang="en-US" sz="2400" b="1" dirty="0">
                <a:solidFill>
                  <a:schemeClr val="tx2"/>
                </a:solidFill>
                <a:ea typeface="ＭＳ Ｐゴシック" pitchFamily="-84" charset="-128"/>
                <a:sym typeface="Symbol" pitchFamily="18" charset="2"/>
              </a:rPr>
              <a:t>1. </a:t>
            </a:r>
            <a:r>
              <a:rPr lang="en-US" sz="2400" dirty="0">
                <a:ea typeface="ＭＳ Ｐゴシック" pitchFamily="-84" charset="-128"/>
                <a:sym typeface="Symbol" pitchFamily="18" charset="2"/>
              </a:rPr>
              <a:t>activity</a:t>
            </a:r>
          </a:p>
        </p:txBody>
      </p:sp>
      <p:sp>
        <p:nvSpPr>
          <p:cNvPr id="5" name="Content Placeholder 4"/>
          <p:cNvSpPr>
            <a:spLocks noGrp="1"/>
          </p:cNvSpPr>
          <p:nvPr>
            <p:ph sz="quarter" idx="16"/>
          </p:nvPr>
        </p:nvSpPr>
        <p:spPr>
          <a:xfrm>
            <a:off x="4572000" y="2438849"/>
            <a:ext cx="1173480" cy="392841"/>
          </a:xfrm>
        </p:spPr>
        <p:txBody>
          <a:bodyPr/>
          <a:lstStyle/>
          <a:p>
            <a:pPr marL="0" indent="0">
              <a:buNone/>
            </a:pPr>
            <a:r>
              <a:rPr lang="en-US" sz="2400" b="1" dirty="0">
                <a:solidFill>
                  <a:schemeClr val="tx2"/>
                </a:solidFill>
                <a:ea typeface="ＭＳ Ｐゴシック" pitchFamily="-84" charset="-128"/>
                <a:sym typeface="Symbol" pitchFamily="18" charset="2"/>
              </a:rPr>
              <a:t>A. </a:t>
            </a:r>
            <a:r>
              <a:rPr lang="en-US" sz="2400" dirty="0">
                <a:ea typeface="ＭＳ Ｐゴシック" pitchFamily="-84" charset="-128"/>
                <a:sym typeface="Symbol" pitchFamily="18" charset="2"/>
              </a:rPr>
              <a:t>m</a:t>
            </a:r>
            <a:r>
              <a:rPr lang="en-US" sz="100" dirty="0">
                <a:solidFill>
                  <a:schemeClr val="tx1"/>
                </a:solidFill>
                <a:ea typeface="ＭＳ Ｐゴシック" pitchFamily="-84" charset="-128"/>
                <a:sym typeface="Symbol" pitchFamily="18" charset="2"/>
              </a:rPr>
              <a:t>illi</a:t>
            </a:r>
            <a:r>
              <a:rPr lang="en-US" sz="2400" dirty="0">
                <a:ea typeface="ＭＳ Ｐゴシック" pitchFamily="-84" charset="-128"/>
                <a:sym typeface="Symbol" pitchFamily="18" charset="2"/>
              </a:rPr>
              <a:t>rad</a:t>
            </a:r>
            <a:r>
              <a:rPr lang="en-US" sz="100" dirty="0">
                <a:solidFill>
                  <a:schemeClr val="bg1"/>
                </a:solidFill>
                <a:ea typeface="ＭＳ Ｐゴシック" pitchFamily="-84" charset="-128"/>
                <a:sym typeface="Symbol" pitchFamily="18" charset="2"/>
              </a:rPr>
              <a:t>ian</a:t>
            </a:r>
            <a:endParaRPr lang="en-US" sz="100" dirty="0">
              <a:solidFill>
                <a:schemeClr val="bg1"/>
              </a:solidFill>
            </a:endParaRPr>
          </a:p>
        </p:txBody>
      </p:sp>
      <p:sp>
        <p:nvSpPr>
          <p:cNvPr id="6" name="Content Placeholder 5"/>
          <p:cNvSpPr>
            <a:spLocks noGrp="1"/>
          </p:cNvSpPr>
          <p:nvPr>
            <p:ph sz="quarter" idx="17"/>
          </p:nvPr>
        </p:nvSpPr>
        <p:spPr>
          <a:xfrm>
            <a:off x="454672" y="3037137"/>
            <a:ext cx="3732767" cy="413986"/>
          </a:xfrm>
        </p:spPr>
        <p:txBody>
          <a:bodyPr/>
          <a:lstStyle/>
          <a:p>
            <a:pPr marL="0" indent="0">
              <a:buFont typeface="Wingdings" pitchFamily="2" charset="2"/>
              <a:buNone/>
            </a:pPr>
            <a:r>
              <a:rPr lang="en-US" sz="2400" b="1" dirty="0">
                <a:solidFill>
                  <a:schemeClr val="tx2"/>
                </a:solidFill>
                <a:ea typeface="ＭＳ Ｐゴシック" pitchFamily="-84" charset="-128"/>
                <a:sym typeface="Symbol" pitchFamily="18" charset="2"/>
              </a:rPr>
              <a:t>2. </a:t>
            </a:r>
            <a:r>
              <a:rPr lang="en-US" sz="2400" dirty="0">
                <a:ea typeface="ＭＳ Ｐゴシック" pitchFamily="-84" charset="-128"/>
                <a:sym typeface="Symbol" pitchFamily="18" charset="2"/>
              </a:rPr>
              <a:t>absorbed dose</a:t>
            </a:r>
          </a:p>
        </p:txBody>
      </p:sp>
      <p:sp>
        <p:nvSpPr>
          <p:cNvPr id="7" name="Content Placeholder 6"/>
          <p:cNvSpPr>
            <a:spLocks noGrp="1"/>
          </p:cNvSpPr>
          <p:nvPr>
            <p:ph sz="quarter" idx="18"/>
          </p:nvPr>
        </p:nvSpPr>
        <p:spPr>
          <a:xfrm>
            <a:off x="4563836" y="3011371"/>
            <a:ext cx="3730239" cy="447115"/>
          </a:xfrm>
        </p:spPr>
        <p:txBody>
          <a:bodyPr/>
          <a:lstStyle/>
          <a:p>
            <a:pPr marL="0" indent="0">
              <a:buNone/>
            </a:pPr>
            <a:r>
              <a:rPr lang="en-US" sz="2400" b="1" dirty="0">
                <a:solidFill>
                  <a:schemeClr val="tx2"/>
                </a:solidFill>
                <a:ea typeface="ＭＳ Ｐゴシック" pitchFamily="-84" charset="-128"/>
                <a:sym typeface="Symbol" pitchFamily="18" charset="2"/>
              </a:rPr>
              <a:t>B.</a:t>
            </a:r>
            <a:r>
              <a:rPr lang="en-US" sz="2400" dirty="0">
                <a:solidFill>
                  <a:schemeClr val="tx2"/>
                </a:solidFill>
                <a:ea typeface="ＭＳ Ｐゴシック" pitchFamily="-84" charset="-128"/>
                <a:sym typeface="Symbol" pitchFamily="18" charset="2"/>
              </a:rPr>
              <a:t> </a:t>
            </a:r>
            <a:r>
              <a:rPr lang="en-US" sz="2400" dirty="0" err="1">
                <a:ea typeface="ＭＳ Ｐゴシック" pitchFamily="-84" charset="-128"/>
                <a:sym typeface="Symbol" pitchFamily="18" charset="2"/>
              </a:rPr>
              <a:t>m</a:t>
            </a:r>
            <a:r>
              <a:rPr lang="en-US" sz="100" dirty="0" err="1">
                <a:solidFill>
                  <a:schemeClr val="bg1"/>
                </a:solidFill>
                <a:ea typeface="ＭＳ Ｐゴシック" pitchFamily="-84" charset="-128"/>
                <a:sym typeface="Symbol" pitchFamily="18" charset="2"/>
              </a:rPr>
              <a:t>illi</a:t>
            </a:r>
            <a:r>
              <a:rPr lang="en-US" sz="2400" dirty="0" err="1">
                <a:ea typeface="ＭＳ Ｐゴシック" pitchFamily="-84" charset="-128"/>
                <a:sym typeface="Symbol" pitchFamily="18" charset="2"/>
              </a:rPr>
              <a:t>rem</a:t>
            </a:r>
            <a:endParaRPr lang="en-US" sz="2400" dirty="0"/>
          </a:p>
        </p:txBody>
      </p:sp>
      <p:sp>
        <p:nvSpPr>
          <p:cNvPr id="8" name="Content Placeholder 7"/>
          <p:cNvSpPr>
            <a:spLocks noGrp="1"/>
          </p:cNvSpPr>
          <p:nvPr>
            <p:ph sz="quarter" idx="19"/>
          </p:nvPr>
        </p:nvSpPr>
        <p:spPr>
          <a:xfrm>
            <a:off x="445635" y="3594365"/>
            <a:ext cx="3730239" cy="431945"/>
          </a:xfrm>
        </p:spPr>
        <p:txBody>
          <a:bodyPr/>
          <a:lstStyle/>
          <a:p>
            <a:pPr marL="0" indent="0">
              <a:buNone/>
            </a:pPr>
            <a:r>
              <a:rPr lang="en-US" sz="2400" b="1" dirty="0">
                <a:solidFill>
                  <a:schemeClr val="tx2"/>
                </a:solidFill>
                <a:ea typeface="ＭＳ Ｐゴシック" pitchFamily="-84" charset="-128"/>
                <a:sym typeface="Symbol" pitchFamily="18" charset="2"/>
              </a:rPr>
              <a:t>3. </a:t>
            </a:r>
            <a:r>
              <a:rPr lang="en-US" sz="2400" dirty="0">
                <a:ea typeface="ＭＳ Ｐゴシック" pitchFamily="-84" charset="-128"/>
                <a:sym typeface="Symbol" pitchFamily="18" charset="2"/>
              </a:rPr>
              <a:t>biological damage</a:t>
            </a:r>
            <a:endParaRPr lang="en-US" sz="2400" dirty="0"/>
          </a:p>
        </p:txBody>
      </p:sp>
      <p:sp>
        <p:nvSpPr>
          <p:cNvPr id="9" name="Content Placeholder 8"/>
          <p:cNvSpPr>
            <a:spLocks noGrp="1"/>
          </p:cNvSpPr>
          <p:nvPr>
            <p:ph sz="quarter" idx="20"/>
          </p:nvPr>
        </p:nvSpPr>
        <p:spPr>
          <a:xfrm>
            <a:off x="4550169" y="3597025"/>
            <a:ext cx="3733414" cy="405257"/>
          </a:xfrm>
        </p:spPr>
        <p:txBody>
          <a:bodyPr/>
          <a:lstStyle/>
          <a:p>
            <a:pPr marL="0" indent="0">
              <a:buNone/>
            </a:pPr>
            <a:r>
              <a:rPr lang="en-US" sz="2400" b="1" dirty="0">
                <a:solidFill>
                  <a:schemeClr val="tx2"/>
                </a:solidFill>
                <a:ea typeface="ＭＳ Ｐゴシック" pitchFamily="-84" charset="-128"/>
                <a:sym typeface="Symbol" pitchFamily="18" charset="2"/>
              </a:rPr>
              <a:t>C. </a:t>
            </a:r>
            <a:r>
              <a:rPr lang="en-US" sz="2400" dirty="0">
                <a:ea typeface="ＭＳ Ｐゴシック" pitchFamily="-84" charset="-128"/>
                <a:sym typeface="Symbol" pitchFamily="18" charset="2"/>
              </a:rPr>
              <a:t>becquerel</a:t>
            </a:r>
            <a:endParaRPr lang="en-US" sz="2400" dirty="0"/>
          </a:p>
        </p:txBody>
      </p:sp>
      <p:sp>
        <p:nvSpPr>
          <p:cNvPr id="10" name="Content Placeholder 9"/>
          <p:cNvSpPr>
            <a:spLocks noGrp="1"/>
          </p:cNvSpPr>
          <p:nvPr>
            <p:ph sz="quarter" idx="21"/>
          </p:nvPr>
        </p:nvSpPr>
        <p:spPr>
          <a:xfrm>
            <a:off x="4551850" y="4147851"/>
            <a:ext cx="3730239" cy="405257"/>
          </a:xfrm>
        </p:spPr>
        <p:txBody>
          <a:bodyPr/>
          <a:lstStyle/>
          <a:p>
            <a:pPr>
              <a:buNone/>
            </a:pPr>
            <a:r>
              <a:rPr lang="en-US" sz="2400" b="1" dirty="0">
                <a:solidFill>
                  <a:schemeClr val="tx2"/>
                </a:solidFill>
                <a:ea typeface="ＭＳ Ｐゴシック" pitchFamily="-84" charset="-128"/>
                <a:sym typeface="Symbol" pitchFamily="18" charset="2"/>
              </a:rPr>
              <a:t>D. </a:t>
            </a:r>
            <a:r>
              <a:rPr lang="en-AU" sz="2400" dirty="0">
                <a:cs typeface="Times New Roman" panose="02020603050405020304" pitchFamily="18" charset="0"/>
              </a:rPr>
              <a:t>S</a:t>
            </a:r>
            <a:r>
              <a:rPr lang="en-AU" sz="100" dirty="0">
                <a:solidFill>
                  <a:schemeClr val="bg1"/>
                </a:solidFill>
                <a:cs typeface="Times New Roman" panose="02020603050405020304" pitchFamily="18" charset="0"/>
              </a:rPr>
              <a:t>ie</a:t>
            </a:r>
            <a:r>
              <a:rPr lang="en-AU" sz="2400" dirty="0">
                <a:cs typeface="Times New Roman" panose="02020603050405020304" pitchFamily="18" charset="0"/>
              </a:rPr>
              <a:t>v</a:t>
            </a:r>
            <a:r>
              <a:rPr lang="en-AU" sz="100" dirty="0">
                <a:solidFill>
                  <a:schemeClr val="bg1"/>
                </a:solidFill>
                <a:cs typeface="Times New Roman" panose="02020603050405020304" pitchFamily="18" charset="0"/>
              </a:rPr>
              <a:t>ert</a:t>
            </a:r>
            <a:endParaRPr lang="en-US" sz="100" dirty="0">
              <a:solidFill>
                <a:schemeClr val="bg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Solution 1</a:t>
            </a:r>
            <a:endParaRPr lang="en-US" dirty="0"/>
          </a:p>
        </p:txBody>
      </p:sp>
      <p:sp>
        <p:nvSpPr>
          <p:cNvPr id="3" name="Content Placeholder 2"/>
          <p:cNvSpPr>
            <a:spLocks noGrp="1"/>
          </p:cNvSpPr>
          <p:nvPr>
            <p:ph sz="quarter" idx="14"/>
          </p:nvPr>
        </p:nvSpPr>
        <p:spPr>
          <a:xfrm>
            <a:off x="457200" y="1459114"/>
            <a:ext cx="8067368" cy="745900"/>
          </a:xfrm>
        </p:spPr>
        <p:txBody>
          <a:bodyPr/>
          <a:lstStyle/>
          <a:p>
            <a:pPr marL="0" indent="0">
              <a:buNone/>
            </a:pPr>
            <a:r>
              <a:rPr lang="en-US" sz="2400" dirty="0">
                <a:ea typeface="ＭＳ Ｐゴシック" pitchFamily="-84" charset="-128"/>
              </a:rPr>
              <a:t>Match each</a:t>
            </a:r>
            <a:r>
              <a:rPr lang="en-US" sz="2400" dirty="0">
                <a:ea typeface="ＭＳ Ｐゴシック" pitchFamily="-84" charset="-128"/>
                <a:sym typeface="Symbol" pitchFamily="18" charset="2"/>
              </a:rPr>
              <a:t> property (</a:t>
            </a:r>
            <a:r>
              <a:rPr lang="en-US" sz="2400" b="1" dirty="0">
                <a:ea typeface="ＭＳ Ｐゴシック" pitchFamily="-84" charset="-128"/>
                <a:sym typeface="Symbol" pitchFamily="18" charset="2"/>
              </a:rPr>
              <a:t>1</a:t>
            </a:r>
            <a:r>
              <a:rPr lang="en-US" sz="2400" dirty="0">
                <a:ea typeface="ＭＳ Ｐゴシック" pitchFamily="-84" charset="-128"/>
                <a:sym typeface="Symbol" pitchFamily="18" charset="2"/>
              </a:rPr>
              <a:t> to </a:t>
            </a:r>
            <a:r>
              <a:rPr lang="en-US" sz="2400" b="1" dirty="0">
                <a:ea typeface="ＭＳ Ｐゴシック" pitchFamily="-84" charset="-128"/>
                <a:sym typeface="Symbol" pitchFamily="18" charset="2"/>
              </a:rPr>
              <a:t>3</a:t>
            </a:r>
            <a:r>
              <a:rPr lang="en-US" sz="2400" dirty="0">
                <a:ea typeface="ＭＳ Ｐゴシック" pitchFamily="-84" charset="-128"/>
                <a:sym typeface="Symbol" pitchFamily="18" charset="2"/>
              </a:rPr>
              <a:t>) with its unit of measurement (</a:t>
            </a:r>
            <a:r>
              <a:rPr lang="en-US" sz="2400" b="1" dirty="0">
                <a:ea typeface="ＭＳ Ｐゴシック" pitchFamily="-84" charset="-128"/>
                <a:sym typeface="Symbol" pitchFamily="18" charset="2"/>
              </a:rPr>
              <a:t>A</a:t>
            </a:r>
            <a:r>
              <a:rPr lang="en-US" sz="2400" dirty="0">
                <a:ea typeface="ＭＳ Ｐゴシック" pitchFamily="-84" charset="-128"/>
                <a:sym typeface="Symbol" pitchFamily="18" charset="2"/>
              </a:rPr>
              <a:t> to </a:t>
            </a:r>
            <a:r>
              <a:rPr lang="en-US" sz="2400" b="1" dirty="0">
                <a:ea typeface="ＭＳ Ｐゴシック" pitchFamily="-84" charset="-128"/>
                <a:sym typeface="Symbol" pitchFamily="18" charset="2"/>
              </a:rPr>
              <a:t>D</a:t>
            </a:r>
            <a:r>
              <a:rPr lang="en-US" sz="2400" dirty="0">
                <a:ea typeface="ＭＳ Ｐゴシック" pitchFamily="-84" charset="-128"/>
                <a:sym typeface="Symbol" pitchFamily="18" charset="2"/>
              </a:rPr>
              <a:t>).</a:t>
            </a:r>
          </a:p>
        </p:txBody>
      </p:sp>
      <p:sp>
        <p:nvSpPr>
          <p:cNvPr id="4" name="Content Placeholder 3"/>
          <p:cNvSpPr>
            <a:spLocks noGrp="1"/>
          </p:cNvSpPr>
          <p:nvPr>
            <p:ph sz="quarter" idx="15"/>
          </p:nvPr>
        </p:nvSpPr>
        <p:spPr>
          <a:xfrm>
            <a:off x="457201" y="2443983"/>
            <a:ext cx="1401096" cy="431951"/>
          </a:xfrm>
        </p:spPr>
        <p:txBody>
          <a:bodyPr/>
          <a:lstStyle/>
          <a:p>
            <a:pPr marL="0" indent="0">
              <a:buNone/>
            </a:pPr>
            <a:r>
              <a:rPr lang="en-US" sz="2400" b="1" dirty="0">
                <a:solidFill>
                  <a:schemeClr val="tx2"/>
                </a:solidFill>
                <a:ea typeface="ＭＳ Ｐゴシック" pitchFamily="-84" charset="-128"/>
                <a:sym typeface="Symbol" pitchFamily="18" charset="2"/>
              </a:rPr>
              <a:t>1. </a:t>
            </a:r>
            <a:r>
              <a:rPr lang="en-US" sz="2400" dirty="0">
                <a:ea typeface="ＭＳ Ｐゴシック" pitchFamily="-84" charset="-128"/>
                <a:sym typeface="Symbol" pitchFamily="18" charset="2"/>
              </a:rPr>
              <a:t>activity</a:t>
            </a:r>
          </a:p>
        </p:txBody>
      </p:sp>
      <p:sp>
        <p:nvSpPr>
          <p:cNvPr id="5" name="Content Placeholder 4"/>
          <p:cNvSpPr>
            <a:spLocks noGrp="1"/>
          </p:cNvSpPr>
          <p:nvPr>
            <p:ph sz="quarter" idx="16"/>
          </p:nvPr>
        </p:nvSpPr>
        <p:spPr>
          <a:xfrm>
            <a:off x="4550169" y="2453966"/>
            <a:ext cx="2101354" cy="436718"/>
          </a:xfrm>
        </p:spPr>
        <p:txBody>
          <a:bodyPr/>
          <a:lstStyle/>
          <a:p>
            <a:pPr marL="0" indent="0">
              <a:buNone/>
            </a:pPr>
            <a:r>
              <a:rPr lang="en-US" sz="2400" b="1" dirty="0">
                <a:solidFill>
                  <a:schemeClr val="tx2"/>
                </a:solidFill>
                <a:ea typeface="ＭＳ Ｐゴシック" pitchFamily="-84" charset="-128"/>
                <a:sym typeface="Symbol" pitchFamily="18" charset="2"/>
              </a:rPr>
              <a:t>C. </a:t>
            </a:r>
            <a:r>
              <a:rPr lang="en-US" sz="2400" b="1" dirty="0">
                <a:ea typeface="ＭＳ Ｐゴシック" pitchFamily="-84" charset="-128"/>
                <a:sym typeface="Symbol" pitchFamily="18" charset="2"/>
              </a:rPr>
              <a:t>becquerel</a:t>
            </a:r>
            <a:endParaRPr lang="en-US" sz="2400" b="1" dirty="0"/>
          </a:p>
        </p:txBody>
      </p:sp>
      <p:sp>
        <p:nvSpPr>
          <p:cNvPr id="6" name="Content Placeholder 5"/>
          <p:cNvSpPr>
            <a:spLocks noGrp="1"/>
          </p:cNvSpPr>
          <p:nvPr>
            <p:ph sz="quarter" idx="17"/>
          </p:nvPr>
        </p:nvSpPr>
        <p:spPr>
          <a:xfrm>
            <a:off x="454672" y="3037137"/>
            <a:ext cx="3732767" cy="399237"/>
          </a:xfrm>
        </p:spPr>
        <p:txBody>
          <a:bodyPr/>
          <a:lstStyle/>
          <a:p>
            <a:pPr marL="0" indent="0">
              <a:buFont typeface="Wingdings" pitchFamily="2" charset="2"/>
              <a:buNone/>
            </a:pPr>
            <a:r>
              <a:rPr lang="en-US" sz="2400" b="1" dirty="0">
                <a:solidFill>
                  <a:schemeClr val="tx2"/>
                </a:solidFill>
                <a:ea typeface="ＭＳ Ｐゴシック" pitchFamily="-84" charset="-128"/>
                <a:sym typeface="Symbol" pitchFamily="18" charset="2"/>
              </a:rPr>
              <a:t>2. </a:t>
            </a:r>
            <a:r>
              <a:rPr lang="en-US" sz="2400" dirty="0">
                <a:ea typeface="ＭＳ Ｐゴシック" pitchFamily="-84" charset="-128"/>
                <a:sym typeface="Symbol" pitchFamily="18" charset="2"/>
              </a:rPr>
              <a:t>absorbed dose</a:t>
            </a:r>
          </a:p>
        </p:txBody>
      </p:sp>
      <p:sp>
        <p:nvSpPr>
          <p:cNvPr id="7" name="Content Placeholder 6"/>
          <p:cNvSpPr>
            <a:spLocks noGrp="1"/>
          </p:cNvSpPr>
          <p:nvPr>
            <p:ph sz="quarter" idx="18"/>
          </p:nvPr>
        </p:nvSpPr>
        <p:spPr>
          <a:xfrm>
            <a:off x="4563836" y="3011372"/>
            <a:ext cx="3730239" cy="403114"/>
          </a:xfrm>
        </p:spPr>
        <p:txBody>
          <a:bodyPr/>
          <a:lstStyle/>
          <a:p>
            <a:pPr marL="0" indent="0">
              <a:buNone/>
            </a:pPr>
            <a:r>
              <a:rPr lang="en-US" sz="2400" b="1" dirty="0">
                <a:solidFill>
                  <a:schemeClr val="tx2"/>
                </a:solidFill>
                <a:ea typeface="ＭＳ Ｐゴシック" pitchFamily="-84" charset="-128"/>
                <a:sym typeface="Symbol" pitchFamily="18" charset="2"/>
              </a:rPr>
              <a:t>A. </a:t>
            </a:r>
            <a:r>
              <a:rPr lang="en-US" sz="2400" b="1" dirty="0" err="1">
                <a:ea typeface="ＭＳ Ｐゴシック" pitchFamily="-84" charset="-128"/>
                <a:sym typeface="Symbol" pitchFamily="18" charset="2"/>
              </a:rPr>
              <a:t>m</a:t>
            </a:r>
            <a:r>
              <a:rPr lang="en-US" sz="100" b="1" dirty="0" err="1">
                <a:solidFill>
                  <a:schemeClr val="bg1"/>
                </a:solidFill>
                <a:ea typeface="ＭＳ Ｐゴシック" pitchFamily="-84" charset="-128"/>
                <a:sym typeface="Symbol" pitchFamily="18" charset="2"/>
              </a:rPr>
              <a:t>illi</a:t>
            </a:r>
            <a:r>
              <a:rPr lang="en-US" sz="2400" b="1" dirty="0" err="1">
                <a:ea typeface="ＭＳ Ｐゴシック" pitchFamily="-84" charset="-128"/>
                <a:sym typeface="Symbol" pitchFamily="18" charset="2"/>
              </a:rPr>
              <a:t>rad</a:t>
            </a:r>
            <a:r>
              <a:rPr lang="en-US" sz="100" b="1" dirty="0" err="1">
                <a:solidFill>
                  <a:schemeClr val="bg1"/>
                </a:solidFill>
                <a:ea typeface="ＭＳ Ｐゴシック" pitchFamily="-84" charset="-128"/>
                <a:sym typeface="Symbol" pitchFamily="18" charset="2"/>
              </a:rPr>
              <a:t>ian</a:t>
            </a:r>
            <a:endParaRPr lang="en-US" sz="100" b="1" dirty="0">
              <a:solidFill>
                <a:schemeClr val="bg1"/>
              </a:solidFill>
            </a:endParaRPr>
          </a:p>
        </p:txBody>
      </p:sp>
      <p:sp>
        <p:nvSpPr>
          <p:cNvPr id="8" name="Content Placeholder 7"/>
          <p:cNvSpPr>
            <a:spLocks noGrp="1"/>
          </p:cNvSpPr>
          <p:nvPr>
            <p:ph sz="quarter" idx="19"/>
          </p:nvPr>
        </p:nvSpPr>
        <p:spPr>
          <a:xfrm>
            <a:off x="445635" y="3594365"/>
            <a:ext cx="3730239" cy="461441"/>
          </a:xfrm>
        </p:spPr>
        <p:txBody>
          <a:bodyPr/>
          <a:lstStyle/>
          <a:p>
            <a:pPr marL="0" indent="0">
              <a:buNone/>
            </a:pPr>
            <a:r>
              <a:rPr lang="en-US" sz="2400" b="1" dirty="0">
                <a:solidFill>
                  <a:schemeClr val="tx2"/>
                </a:solidFill>
                <a:ea typeface="ＭＳ Ｐゴシック" pitchFamily="-84" charset="-128"/>
                <a:sym typeface="Symbol" pitchFamily="18" charset="2"/>
              </a:rPr>
              <a:t>3. </a:t>
            </a:r>
            <a:r>
              <a:rPr lang="en-US" sz="2400" dirty="0">
                <a:ea typeface="ＭＳ Ｐゴシック" pitchFamily="-84" charset="-128"/>
                <a:sym typeface="Symbol" pitchFamily="18" charset="2"/>
              </a:rPr>
              <a:t>biological damage</a:t>
            </a:r>
            <a:endParaRPr lang="en-US" sz="2400" dirty="0"/>
          </a:p>
        </p:txBody>
      </p:sp>
      <p:sp>
        <p:nvSpPr>
          <p:cNvPr id="9" name="Content Placeholder 8"/>
          <p:cNvSpPr>
            <a:spLocks noGrp="1"/>
          </p:cNvSpPr>
          <p:nvPr>
            <p:ph sz="quarter" idx="20"/>
          </p:nvPr>
        </p:nvSpPr>
        <p:spPr>
          <a:xfrm>
            <a:off x="4550169" y="3597025"/>
            <a:ext cx="3733414" cy="444033"/>
          </a:xfrm>
        </p:spPr>
        <p:txBody>
          <a:bodyPr/>
          <a:lstStyle/>
          <a:p>
            <a:pPr marL="0" indent="0">
              <a:buNone/>
            </a:pPr>
            <a:r>
              <a:rPr lang="en-US" sz="2400" b="1" dirty="0">
                <a:solidFill>
                  <a:schemeClr val="tx2"/>
                </a:solidFill>
                <a:ea typeface="ＭＳ Ｐゴシック" pitchFamily="-84" charset="-128"/>
                <a:sym typeface="Symbol" pitchFamily="18" charset="2"/>
              </a:rPr>
              <a:t>B. </a:t>
            </a:r>
            <a:r>
              <a:rPr lang="en-US" sz="2400" b="1" dirty="0">
                <a:ea typeface="ＭＳ Ｐゴシック" pitchFamily="-84" charset="-128"/>
                <a:sym typeface="Symbol" pitchFamily="18" charset="2"/>
              </a:rPr>
              <a:t>m</a:t>
            </a:r>
            <a:r>
              <a:rPr lang="en-US" sz="100" b="1" dirty="0">
                <a:solidFill>
                  <a:schemeClr val="bg1"/>
                </a:solidFill>
                <a:ea typeface="ＭＳ Ｐゴシック" pitchFamily="-84" charset="-128"/>
                <a:sym typeface="Symbol" pitchFamily="18" charset="2"/>
              </a:rPr>
              <a:t>illi</a:t>
            </a:r>
            <a:r>
              <a:rPr lang="en-US" sz="2400" b="1" dirty="0">
                <a:ea typeface="ＭＳ Ｐゴシック" pitchFamily="-84" charset="-128"/>
                <a:sym typeface="Symbol" pitchFamily="18" charset="2"/>
              </a:rPr>
              <a:t>rem, </a:t>
            </a:r>
            <a:r>
              <a:rPr lang="en-US" sz="2400" b="1" dirty="0">
                <a:solidFill>
                  <a:schemeClr val="tx2"/>
                </a:solidFill>
                <a:ea typeface="ＭＳ Ｐゴシック" pitchFamily="-84" charset="-128"/>
                <a:sym typeface="Symbol" pitchFamily="18" charset="2"/>
              </a:rPr>
              <a:t>D. </a:t>
            </a:r>
            <a:r>
              <a:rPr lang="en-AU" sz="2400" b="1" dirty="0">
                <a:cs typeface="Times New Roman" panose="02020603050405020304" pitchFamily="18" charset="0"/>
              </a:rPr>
              <a:t>S</a:t>
            </a:r>
            <a:r>
              <a:rPr lang="en-AU" sz="100" b="1" dirty="0">
                <a:solidFill>
                  <a:schemeClr val="bg1"/>
                </a:solidFill>
                <a:cs typeface="Times New Roman" panose="02020603050405020304" pitchFamily="18" charset="0"/>
              </a:rPr>
              <a:t>ie</a:t>
            </a:r>
            <a:r>
              <a:rPr lang="en-AU" sz="2400" b="1" dirty="0">
                <a:cs typeface="Times New Roman" panose="02020603050405020304" pitchFamily="18" charset="0"/>
              </a:rPr>
              <a:t>v</a:t>
            </a:r>
            <a:r>
              <a:rPr lang="en-AU" sz="100" b="1" dirty="0">
                <a:solidFill>
                  <a:schemeClr val="bg1"/>
                </a:solidFill>
                <a:cs typeface="Times New Roman" panose="02020603050405020304" pitchFamily="18" charset="0"/>
              </a:rPr>
              <a:t>ert</a:t>
            </a:r>
            <a:endParaRPr lang="en-US" sz="1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Radioisotopes</a:t>
            </a:r>
          </a:p>
        </p:txBody>
      </p:sp>
      <p:sp>
        <p:nvSpPr>
          <p:cNvPr id="4" name="Content Placeholder 3"/>
          <p:cNvSpPr>
            <a:spLocks noGrp="1"/>
          </p:cNvSpPr>
          <p:nvPr>
            <p:ph sz="quarter" idx="14"/>
          </p:nvPr>
        </p:nvSpPr>
        <p:spPr>
          <a:xfrm>
            <a:off x="457200" y="1555200"/>
            <a:ext cx="8229600" cy="2131970"/>
          </a:xfrm>
        </p:spPr>
        <p:txBody>
          <a:bodyPr/>
          <a:lstStyle/>
          <a:p>
            <a:pPr marL="432" indent="0">
              <a:buNone/>
            </a:pPr>
            <a:r>
              <a:rPr lang="en-US" sz="2400" dirty="0"/>
              <a:t>A </a:t>
            </a:r>
            <a:r>
              <a:rPr lang="en-US" sz="2400" b="1" dirty="0"/>
              <a:t>radioisotope</a:t>
            </a:r>
          </a:p>
          <a:p>
            <a:r>
              <a:rPr lang="en-US" sz="2400" dirty="0"/>
              <a:t>has an unstable nucleus and emits radiation</a:t>
            </a:r>
          </a:p>
          <a:p>
            <a:r>
              <a:rPr lang="en-US" sz="2400" dirty="0"/>
              <a:t>can be one or more isotopes of an element</a:t>
            </a:r>
          </a:p>
          <a:p>
            <a:r>
              <a:rPr lang="en-US" sz="2400" dirty="0"/>
              <a:t>includes the mass number in its name</a:t>
            </a:r>
          </a:p>
        </p:txBody>
      </p:sp>
      <p:sp>
        <p:nvSpPr>
          <p:cNvPr id="5" name="Content Placeholder 4"/>
          <p:cNvSpPr>
            <a:spLocks noGrp="1"/>
          </p:cNvSpPr>
          <p:nvPr>
            <p:ph sz="quarter" idx="15"/>
          </p:nvPr>
        </p:nvSpPr>
        <p:spPr>
          <a:xfrm>
            <a:off x="457200" y="3844282"/>
            <a:ext cx="8232776" cy="1159518"/>
          </a:xfrm>
        </p:spPr>
        <p:txBody>
          <a:bodyPr/>
          <a:lstStyle/>
          <a:p>
            <a:pPr marL="432" indent="0">
              <a:buNone/>
            </a:pPr>
            <a:r>
              <a:rPr lang="en-US" sz="2400" dirty="0"/>
              <a:t>Carbon-14, a radioactive isotope of carbon that is used for archeological dating, has a mass number of 14 and an atomic number of 6.</a:t>
            </a:r>
          </a:p>
        </p:txBody>
      </p:sp>
      <p:pic>
        <p:nvPicPr>
          <p:cNvPr id="17" name="Content Placeholder 16" descr="A rectangular box contains the symbol C. For long description in Notes pane, press F6."/>
          <p:cNvPicPr>
            <a:picLocks noGrp="1" noChangeAspect="1"/>
          </p:cNvPicPr>
          <p:nvPr>
            <p:ph sz="quarter" idx="16"/>
          </p:nvPr>
        </p:nvPicPr>
        <p:blipFill>
          <a:blip r:embed="rId3"/>
          <a:stretch>
            <a:fillRect/>
          </a:stretch>
        </p:blipFill>
        <p:spPr>
          <a:xfrm>
            <a:off x="505615" y="5163204"/>
            <a:ext cx="8132769" cy="1024217"/>
          </a:xfrm>
          <a:prstGeom prst="rect">
            <a:avLst/>
          </a:prstGeom>
        </p:spPr>
      </p:pic>
    </p:spTree>
    <p:extLst>
      <p:ext uri="{BB962C8B-B14F-4D97-AF65-F5344CB8AC3E}">
        <p14:creationId xmlns:p14="http://schemas.microsoft.com/office/powerpoint/2010/main" val="406097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Learning Check 1</a:t>
            </a:r>
            <a:endParaRPr lang="en-US" dirty="0"/>
          </a:p>
        </p:txBody>
      </p:sp>
      <p:sp>
        <p:nvSpPr>
          <p:cNvPr id="3" name="Content Placeholder 2"/>
          <p:cNvSpPr>
            <a:spLocks noGrp="1"/>
          </p:cNvSpPr>
          <p:nvPr>
            <p:ph sz="quarter" idx="13"/>
          </p:nvPr>
        </p:nvSpPr>
        <p:spPr>
          <a:xfrm>
            <a:off x="457200" y="1556327"/>
            <a:ext cx="8229600" cy="805873"/>
          </a:xfrm>
        </p:spPr>
        <p:txBody>
          <a:bodyPr/>
          <a:lstStyle/>
          <a:p>
            <a:pPr marL="0" indent="0">
              <a:buNone/>
            </a:pPr>
            <a:r>
              <a:rPr sz="2400" dirty="0">
                <a:ea typeface="ＭＳ Ｐゴシック" pitchFamily="34" charset="-128"/>
              </a:rPr>
              <a:t>Write the balanced nuclear equation for the beta decay of cobalt-60.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(1 of 3)</a:t>
            </a:r>
          </a:p>
        </p:txBody>
      </p:sp>
      <p:sp>
        <p:nvSpPr>
          <p:cNvPr id="4" name="Content Placeholder 3"/>
          <p:cNvSpPr>
            <a:spLocks noGrp="1"/>
          </p:cNvSpPr>
          <p:nvPr>
            <p:ph sz="quarter" idx="14"/>
          </p:nvPr>
        </p:nvSpPr>
        <p:spPr>
          <a:xfrm>
            <a:off x="457200" y="1555201"/>
            <a:ext cx="8229600" cy="845100"/>
          </a:xfrm>
        </p:spPr>
        <p:txBody>
          <a:bodyPr/>
          <a:lstStyle/>
          <a:p>
            <a:pPr marL="432" indent="0">
              <a:buNone/>
            </a:pPr>
            <a:r>
              <a:rPr lang="en-US" sz="2400" dirty="0"/>
              <a:t>Write the balanced nuclear equation for the beta decay of cobalt-60.</a:t>
            </a:r>
          </a:p>
        </p:txBody>
      </p:sp>
      <p:graphicFrame>
        <p:nvGraphicFramePr>
          <p:cNvPr id="8" name="Content Placeholder 7"/>
          <p:cNvGraphicFramePr>
            <a:graphicFrameLocks noGrp="1"/>
          </p:cNvGraphicFramePr>
          <p:nvPr>
            <p:ph sz="quarter" idx="15"/>
            <p:extLst/>
          </p:nvPr>
        </p:nvGraphicFramePr>
        <p:xfrm>
          <a:off x="454025" y="2605088"/>
          <a:ext cx="8232776" cy="1706880"/>
        </p:xfrm>
        <a:graphic>
          <a:graphicData uri="http://schemas.openxmlformats.org/drawingml/2006/table">
            <a:tbl>
              <a:tblPr firstRow="1" bandRow="1">
                <a:tableStyleId>{2D5ABB26-0587-4C30-8999-92F81FD0307C}</a:tableStyleId>
              </a:tblPr>
              <a:tblGrid>
                <a:gridCol w="1603375">
                  <a:extLst>
                    <a:ext uri="{9D8B030D-6E8A-4147-A177-3AD203B41FA5}">
                      <a16:colId xmlns:a16="http://schemas.microsoft.com/office/drawing/2014/main" val="2548481219"/>
                    </a:ext>
                  </a:extLst>
                </a:gridCol>
                <a:gridCol w="2247900">
                  <a:extLst>
                    <a:ext uri="{9D8B030D-6E8A-4147-A177-3AD203B41FA5}">
                      <a16:colId xmlns:a16="http://schemas.microsoft.com/office/drawing/2014/main" val="1139287890"/>
                    </a:ext>
                  </a:extLst>
                </a:gridCol>
                <a:gridCol w="2070100">
                  <a:extLst>
                    <a:ext uri="{9D8B030D-6E8A-4147-A177-3AD203B41FA5}">
                      <a16:colId xmlns:a16="http://schemas.microsoft.com/office/drawing/2014/main" val="32198071"/>
                    </a:ext>
                  </a:extLst>
                </a:gridCol>
                <a:gridCol w="2311401">
                  <a:extLst>
                    <a:ext uri="{9D8B030D-6E8A-4147-A177-3AD203B41FA5}">
                      <a16:colId xmlns:a16="http://schemas.microsoft.com/office/drawing/2014/main" val="4212992262"/>
                    </a:ext>
                  </a:extLst>
                </a:gridCol>
              </a:tblGrid>
              <a:tr h="370840">
                <a:tc>
                  <a:txBody>
                    <a:bodyPr/>
                    <a:lstStyle/>
                    <a:p>
                      <a:r>
                        <a:rPr lang="en-US" sz="2000" b="1" dirty="0"/>
                        <a:t>Analyze the</a:t>
                      </a:r>
                    </a:p>
                    <a:p>
                      <a:r>
                        <a:rPr lang="en-US" sz="2000" b="1" dirty="0"/>
                        <a:t>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1022505"/>
                  </a:ext>
                </a:extLst>
              </a:tr>
              <a:tr h="370840">
                <a:tc>
                  <a:txBody>
                    <a:bodyPr/>
                    <a:lstStyle/>
                    <a:p>
                      <a:r>
                        <a:rPr lang="en-US" sz="100" dirty="0"/>
                        <a:t>Analyze the</a:t>
                      </a:r>
                    </a:p>
                    <a:p>
                      <a:r>
                        <a:rPr lang="en-US" sz="100" dirty="0"/>
                        <a:t>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Co-60, beta decay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balanced nuclear equation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mass number, atomic number of new nucleus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310557"/>
                  </a:ext>
                </a:extLst>
              </a:tr>
            </a:tbl>
          </a:graphicData>
        </a:graphic>
      </p:graphicFrame>
      <p:sp>
        <p:nvSpPr>
          <p:cNvPr id="3" name="Content Placeholder 2"/>
          <p:cNvSpPr>
            <a:spLocks noGrp="1"/>
          </p:cNvSpPr>
          <p:nvPr>
            <p:ph sz="quarter" idx="16"/>
          </p:nvPr>
        </p:nvSpPr>
        <p:spPr>
          <a:xfrm>
            <a:off x="457200" y="4578349"/>
            <a:ext cx="8232128" cy="463551"/>
          </a:xfrm>
        </p:spPr>
        <p:txBody>
          <a:bodyPr/>
          <a:lstStyle/>
          <a:p>
            <a:pPr marL="432" indent="0">
              <a:buNone/>
            </a:pPr>
            <a:r>
              <a:rPr lang="en-US" sz="2400" b="1" dirty="0"/>
              <a:t>Step 1 Write the incomplete nuclear equation.</a:t>
            </a:r>
          </a:p>
        </p:txBody>
      </p:sp>
      <p:graphicFrame>
        <p:nvGraphicFramePr>
          <p:cNvPr id="9" name="Object 8" descr="Superscript 60, sub 27, C o, yields unknown plus superscript 0, sub minus 1, e."/>
          <p:cNvGraphicFramePr>
            <a:graphicFrameLocks noChangeAspect="1"/>
          </p:cNvGraphicFramePr>
          <p:nvPr>
            <p:extLst/>
          </p:nvPr>
        </p:nvGraphicFramePr>
        <p:xfrm>
          <a:off x="1581150" y="5168901"/>
          <a:ext cx="3416300" cy="419100"/>
        </p:xfrm>
        <a:graphic>
          <a:graphicData uri="http://schemas.openxmlformats.org/presentationml/2006/ole">
            <mc:AlternateContent xmlns:mc="http://schemas.openxmlformats.org/markup-compatibility/2006">
              <mc:Choice xmlns:v="urn:schemas-microsoft-com:vml" Requires="v">
                <p:oleObj spid="_x0000_s25602" name="Equation" r:id="rId3" imgW="3416040" imgH="419040" progId="Equation.DSMT4">
                  <p:embed/>
                </p:oleObj>
              </mc:Choice>
              <mc:Fallback>
                <p:oleObj name="Equation" r:id="rId3" imgW="3416040" imgH="419040" progId="Equation.DSMT4">
                  <p:embed/>
                  <p:pic>
                    <p:nvPicPr>
                      <p:cNvPr id="9" name="Object 8" descr="Superscript 60, sub 27, C o, yields unknown plus superscript 0, sub minus 1, e."/>
                      <p:cNvPicPr/>
                      <p:nvPr/>
                    </p:nvPicPr>
                    <p:blipFill>
                      <a:blip r:embed="rId4"/>
                      <a:stretch>
                        <a:fillRect/>
                      </a:stretch>
                    </p:blipFill>
                    <p:spPr>
                      <a:xfrm>
                        <a:off x="1581150" y="5168901"/>
                        <a:ext cx="3416300" cy="419100"/>
                      </a:xfrm>
                      <a:prstGeom prst="rect">
                        <a:avLst/>
                      </a:prstGeom>
                    </p:spPr>
                  </p:pic>
                </p:oleObj>
              </mc:Fallback>
            </mc:AlternateContent>
          </a:graphicData>
        </a:graphic>
      </p:graphicFrame>
    </p:spTree>
    <p:extLst>
      <p:ext uri="{BB962C8B-B14F-4D97-AF65-F5344CB8AC3E}">
        <p14:creationId xmlns:p14="http://schemas.microsoft.com/office/powerpoint/2010/main" val="3346816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(2 of 3)</a:t>
            </a:r>
            <a:endParaRPr lang="en-US" sz="2000" dirty="0"/>
          </a:p>
        </p:txBody>
      </p:sp>
      <p:sp>
        <p:nvSpPr>
          <p:cNvPr id="5" name="Content Placeholder 4"/>
          <p:cNvSpPr>
            <a:spLocks noGrp="1"/>
          </p:cNvSpPr>
          <p:nvPr>
            <p:ph sz="quarter" idx="14"/>
          </p:nvPr>
        </p:nvSpPr>
        <p:spPr>
          <a:xfrm>
            <a:off x="457200" y="1510976"/>
            <a:ext cx="8229600" cy="824630"/>
          </a:xfrm>
        </p:spPr>
        <p:txBody>
          <a:bodyPr/>
          <a:lstStyle/>
          <a:p>
            <a:pPr marL="0" indent="0">
              <a:buNone/>
            </a:pPr>
            <a:r>
              <a:rPr lang="en-US" sz="2400" dirty="0"/>
              <a:t>Write the balanced nuclear equation for the beta decay of cobalt-60.</a:t>
            </a:r>
          </a:p>
        </p:txBody>
      </p:sp>
      <p:sp>
        <p:nvSpPr>
          <p:cNvPr id="6" name="Content Placeholder 5"/>
          <p:cNvSpPr>
            <a:spLocks noGrp="1"/>
          </p:cNvSpPr>
          <p:nvPr>
            <p:ph sz="quarter" idx="15"/>
          </p:nvPr>
        </p:nvSpPr>
        <p:spPr>
          <a:xfrm>
            <a:off x="454672" y="2481880"/>
            <a:ext cx="8232128" cy="341270"/>
          </a:xfrm>
        </p:spPr>
        <p:txBody>
          <a:bodyPr/>
          <a:lstStyle/>
          <a:p>
            <a:pPr marL="0" indent="0">
              <a:buNone/>
            </a:pPr>
            <a:r>
              <a:rPr lang="en-US" sz="2400" b="1" dirty="0">
                <a:solidFill>
                  <a:schemeClr val="tx1"/>
                </a:solidFill>
              </a:rPr>
              <a:t>Step 2</a:t>
            </a:r>
            <a:r>
              <a:rPr lang="en-US" sz="2400" b="1" dirty="0">
                <a:solidFill>
                  <a:srgbClr val="000000"/>
                </a:solidFill>
              </a:rPr>
              <a:t> </a:t>
            </a:r>
            <a:r>
              <a:rPr lang="en-US" sz="2400" b="1" dirty="0"/>
              <a:t>Determine the missing mass number.</a:t>
            </a:r>
            <a:endParaRPr lang="en-US" sz="2400" dirty="0"/>
          </a:p>
        </p:txBody>
      </p:sp>
      <p:graphicFrame>
        <p:nvGraphicFramePr>
          <p:cNvPr id="9" name="Object 8" descr="60 = unknown plus 0. 60 minus 0 = unknown. 60 minus 0 = 60 (mass number of nucleus)."/>
          <p:cNvGraphicFramePr>
            <a:graphicFrameLocks noChangeAspect="1"/>
          </p:cNvGraphicFramePr>
          <p:nvPr/>
        </p:nvGraphicFramePr>
        <p:xfrm>
          <a:off x="1546225" y="2970574"/>
          <a:ext cx="5905500" cy="1282700"/>
        </p:xfrm>
        <a:graphic>
          <a:graphicData uri="http://schemas.openxmlformats.org/presentationml/2006/ole">
            <mc:AlternateContent xmlns:mc="http://schemas.openxmlformats.org/markup-compatibility/2006">
              <mc:Choice xmlns:v="urn:schemas-microsoft-com:vml" Requires="v">
                <p:oleObj spid="_x0000_s26626" name="Equation" r:id="rId3" imgW="141732000" imgH="30784800" progId="Equation.DSMT4">
                  <p:embed/>
                </p:oleObj>
              </mc:Choice>
              <mc:Fallback>
                <p:oleObj name="Equation" r:id="rId3" imgW="141732000" imgH="30784800" progId="Equation.DSMT4">
                  <p:embed/>
                  <p:pic>
                    <p:nvPicPr>
                      <p:cNvPr id="9" name="Object 8" descr="60 = unknown plus 0. 60 minus 0 = unknown. 60 minus 0 = 60 (mass number of nuc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225" y="2970574"/>
                        <a:ext cx="5905500" cy="128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6"/>
          <p:cNvSpPr>
            <a:spLocks noGrp="1"/>
          </p:cNvSpPr>
          <p:nvPr>
            <p:ph sz="quarter" idx="16"/>
          </p:nvPr>
        </p:nvSpPr>
        <p:spPr>
          <a:xfrm>
            <a:off x="457200" y="4400698"/>
            <a:ext cx="8232128" cy="341270"/>
          </a:xfrm>
        </p:spPr>
        <p:txBody>
          <a:bodyPr/>
          <a:lstStyle/>
          <a:p>
            <a:pPr marL="0" indent="0">
              <a:buNone/>
            </a:pPr>
            <a:r>
              <a:rPr lang="en-US" sz="2400" b="1" dirty="0">
                <a:solidFill>
                  <a:schemeClr val="tx1"/>
                </a:solidFill>
              </a:rPr>
              <a:t>Step 3</a:t>
            </a:r>
            <a:r>
              <a:rPr lang="en-US" sz="2400" b="1" dirty="0">
                <a:solidFill>
                  <a:srgbClr val="7030A0"/>
                </a:solidFill>
              </a:rPr>
              <a:t> </a:t>
            </a:r>
            <a:r>
              <a:rPr lang="en-US" sz="2400" b="1" dirty="0"/>
              <a:t>Determine the missing atomic number.</a:t>
            </a:r>
            <a:endParaRPr lang="en-US" sz="2400" dirty="0"/>
          </a:p>
        </p:txBody>
      </p:sp>
      <p:graphicFrame>
        <p:nvGraphicFramePr>
          <p:cNvPr id="5123" name="Object 3" descr="27 = unknown minus 1. 27 plus 1 = unknown. 27 plus 1 = 28 (atomic number of new nucleus)."/>
          <p:cNvGraphicFramePr>
            <a:graphicFrameLocks noChangeAspect="1"/>
          </p:cNvGraphicFramePr>
          <p:nvPr/>
        </p:nvGraphicFramePr>
        <p:xfrm>
          <a:off x="1577975" y="5014913"/>
          <a:ext cx="6019800" cy="1282700"/>
        </p:xfrm>
        <a:graphic>
          <a:graphicData uri="http://schemas.openxmlformats.org/presentationml/2006/ole">
            <mc:AlternateContent xmlns:mc="http://schemas.openxmlformats.org/markup-compatibility/2006">
              <mc:Choice xmlns:v="urn:schemas-microsoft-com:vml" Requires="v">
                <p:oleObj spid="_x0000_s26627" name="Equation" r:id="rId5" imgW="144475200" imgH="30784800" progId="Equation.DSMT4">
                  <p:embed/>
                </p:oleObj>
              </mc:Choice>
              <mc:Fallback>
                <p:oleObj name="Equation" r:id="rId5" imgW="144475200" imgH="30784800" progId="Equation.DSMT4">
                  <p:embed/>
                  <p:pic>
                    <p:nvPicPr>
                      <p:cNvPr id="5123" name="Object 3" descr="27 = unknown minus 1. 27 plus 1 = unknown. 27 plus 1 = 28 (atomic number of new nucle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7975" y="5014913"/>
                        <a:ext cx="6019800" cy="1282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(3 of 3)</a:t>
            </a:r>
            <a:endParaRPr lang="en-US" sz="2000" dirty="0"/>
          </a:p>
        </p:txBody>
      </p:sp>
      <p:sp>
        <p:nvSpPr>
          <p:cNvPr id="5" name="Content Placeholder 4"/>
          <p:cNvSpPr>
            <a:spLocks noGrp="1"/>
          </p:cNvSpPr>
          <p:nvPr>
            <p:ph sz="quarter" idx="14"/>
          </p:nvPr>
        </p:nvSpPr>
        <p:spPr>
          <a:xfrm>
            <a:off x="457200" y="1523870"/>
            <a:ext cx="8382000" cy="807850"/>
          </a:xfrm>
        </p:spPr>
        <p:txBody>
          <a:bodyPr/>
          <a:lstStyle/>
          <a:p>
            <a:pPr marL="0" indent="0">
              <a:buNone/>
            </a:pPr>
            <a:r>
              <a:rPr lang="en-US" sz="2400" dirty="0"/>
              <a:t>Write the balanced nuclear equation for the beta decay of cobalt-60.</a:t>
            </a:r>
          </a:p>
        </p:txBody>
      </p:sp>
      <p:sp>
        <p:nvSpPr>
          <p:cNvPr id="6" name="Content Placeholder 5"/>
          <p:cNvSpPr>
            <a:spLocks noGrp="1"/>
          </p:cNvSpPr>
          <p:nvPr>
            <p:ph sz="quarter" idx="15"/>
          </p:nvPr>
        </p:nvSpPr>
        <p:spPr>
          <a:xfrm>
            <a:off x="457200" y="2510446"/>
            <a:ext cx="8232128" cy="1161627"/>
          </a:xfrm>
        </p:spPr>
        <p:txBody>
          <a:bodyPr/>
          <a:lstStyle/>
          <a:p>
            <a:pPr marL="1124712" indent="-1124712">
              <a:buNone/>
            </a:pPr>
            <a:r>
              <a:rPr lang="en-US" sz="2400" b="1" dirty="0">
                <a:solidFill>
                  <a:schemeClr val="tx1"/>
                </a:solidFill>
              </a:rPr>
              <a:t>Step 4 </a:t>
            </a:r>
            <a:r>
              <a:rPr lang="en-US" sz="2400" b="1" dirty="0"/>
              <a:t>Determine the symbol of the new nucleus. </a:t>
            </a:r>
            <a:r>
              <a:rPr lang="en-US" sz="2400" dirty="0"/>
              <a:t>On the periodic table, the element that has atomic number 28 is nickel (N</a:t>
            </a:r>
            <a:r>
              <a:rPr lang="en-US" sz="100" dirty="0"/>
              <a:t> </a:t>
            </a:r>
            <a:r>
              <a:rPr lang="en-US" sz="2400" dirty="0" err="1"/>
              <a:t>i</a:t>
            </a:r>
            <a:r>
              <a:rPr lang="en-US" sz="2400" dirty="0"/>
              <a:t>). The atomic symbol for this isotope</a:t>
            </a:r>
          </a:p>
        </p:txBody>
      </p:sp>
      <p:sp>
        <p:nvSpPr>
          <p:cNvPr id="7" name="Content Placeholder 6"/>
          <p:cNvSpPr>
            <a:spLocks noGrp="1"/>
          </p:cNvSpPr>
          <p:nvPr>
            <p:ph sz="quarter" idx="16"/>
          </p:nvPr>
        </p:nvSpPr>
        <p:spPr>
          <a:xfrm>
            <a:off x="1555532" y="3727281"/>
            <a:ext cx="2057400" cy="419100"/>
          </a:xfrm>
        </p:spPr>
        <p:txBody>
          <a:bodyPr/>
          <a:lstStyle/>
          <a:p>
            <a:pPr marL="0" indent="0">
              <a:buNone/>
            </a:pPr>
            <a:r>
              <a:rPr lang="en-US" sz="2400" dirty="0"/>
              <a:t>of N</a:t>
            </a:r>
            <a:r>
              <a:rPr lang="en-US" sz="100" dirty="0"/>
              <a:t> </a:t>
            </a:r>
            <a:r>
              <a:rPr lang="en-US" sz="2400" dirty="0" err="1"/>
              <a:t>i</a:t>
            </a:r>
            <a:r>
              <a:rPr lang="en-US" sz="2400" dirty="0"/>
              <a:t> is written</a:t>
            </a:r>
          </a:p>
        </p:txBody>
      </p:sp>
      <p:graphicFrame>
        <p:nvGraphicFramePr>
          <p:cNvPr id="9" name="Object 8" descr="Superscript 60, sub 28, N i."/>
          <p:cNvGraphicFramePr>
            <a:graphicFrameLocks noChangeAspect="1"/>
          </p:cNvGraphicFramePr>
          <p:nvPr>
            <p:extLst/>
          </p:nvPr>
        </p:nvGraphicFramePr>
        <p:xfrm>
          <a:off x="3737447" y="3756025"/>
          <a:ext cx="584200" cy="419100"/>
        </p:xfrm>
        <a:graphic>
          <a:graphicData uri="http://schemas.openxmlformats.org/presentationml/2006/ole">
            <mc:AlternateContent xmlns:mc="http://schemas.openxmlformats.org/markup-compatibility/2006">
              <mc:Choice xmlns:v="urn:schemas-microsoft-com:vml" Requires="v">
                <p:oleObj spid="_x0000_s27650" name="Equation" r:id="rId3" imgW="14020800" imgH="10058400" progId="Equation.DSMT4">
                  <p:embed/>
                </p:oleObj>
              </mc:Choice>
              <mc:Fallback>
                <p:oleObj name="Equation" r:id="rId3" imgW="14020800" imgH="10058400" progId="Equation.DSMT4">
                  <p:embed/>
                  <p:pic>
                    <p:nvPicPr>
                      <p:cNvPr id="9" name="Object 8" descr="Superscript 60, sub 28, N 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7447" y="3756025"/>
                        <a:ext cx="5842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7"/>
          <p:cNvSpPr>
            <a:spLocks noGrp="1"/>
          </p:cNvSpPr>
          <p:nvPr>
            <p:ph sz="quarter" idx="17"/>
          </p:nvPr>
        </p:nvSpPr>
        <p:spPr>
          <a:xfrm>
            <a:off x="457200" y="4288609"/>
            <a:ext cx="8232128" cy="405311"/>
          </a:xfrm>
        </p:spPr>
        <p:txBody>
          <a:bodyPr/>
          <a:lstStyle/>
          <a:p>
            <a:pPr marL="0" indent="0">
              <a:buNone/>
            </a:pPr>
            <a:r>
              <a:rPr lang="en-US" sz="2400" b="1" dirty="0">
                <a:solidFill>
                  <a:schemeClr val="tx1"/>
                </a:solidFill>
              </a:rPr>
              <a:t>Step 5 Complete the nuclear equation.</a:t>
            </a:r>
          </a:p>
        </p:txBody>
      </p:sp>
      <p:graphicFrame>
        <p:nvGraphicFramePr>
          <p:cNvPr id="6147" name="Object 3" descr="Superscript 60, sub 27, C o, yields superscript 60, sub 28, N i, plus superscript 0, sub minus 1, e."/>
          <p:cNvGraphicFramePr>
            <a:graphicFrameLocks noChangeAspect="1"/>
          </p:cNvGraphicFramePr>
          <p:nvPr/>
        </p:nvGraphicFramePr>
        <p:xfrm>
          <a:off x="1555532" y="4808150"/>
          <a:ext cx="4055728" cy="446139"/>
        </p:xfrm>
        <a:graphic>
          <a:graphicData uri="http://schemas.openxmlformats.org/presentationml/2006/ole">
            <mc:AlternateContent xmlns:mc="http://schemas.openxmlformats.org/markup-compatibility/2006">
              <mc:Choice xmlns:v="urn:schemas-microsoft-com:vml" Requires="v">
                <p:oleObj spid="_x0000_s27651" name="Equation" r:id="rId5" imgW="3835080" imgH="419040" progId="Equation.DSMT4">
                  <p:embed/>
                </p:oleObj>
              </mc:Choice>
              <mc:Fallback>
                <p:oleObj name="Equation" r:id="rId5" imgW="3835080" imgH="419040" progId="Equation.DSMT4">
                  <p:embed/>
                  <p:pic>
                    <p:nvPicPr>
                      <p:cNvPr id="6147" name="Object 3" descr="Superscript 60, sub 27, C o, yields superscript 60, sub 28, N i, plus superscript 0, sub minus 1, e."/>
                      <p:cNvPicPr>
                        <a:picLocks noChangeAspect="1" noChangeArrowheads="1"/>
                      </p:cNvPicPr>
                      <p:nvPr/>
                    </p:nvPicPr>
                    <p:blipFill>
                      <a:blip r:embed="rId6"/>
                      <a:srcRect/>
                      <a:stretch>
                        <a:fillRect/>
                      </a:stretch>
                    </p:blipFill>
                    <p:spPr bwMode="auto">
                      <a:xfrm>
                        <a:off x="1555532" y="4808150"/>
                        <a:ext cx="4055728" cy="4461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Positron Emission </a:t>
            </a:r>
            <a:r>
              <a:rPr lang="fr-FR" sz="100" dirty="0"/>
              <a:t>Superscript 0, </a:t>
            </a:r>
            <a:r>
              <a:rPr lang="fr-FR" sz="100" dirty="0" err="1"/>
              <a:t>sub</a:t>
            </a:r>
            <a:r>
              <a:rPr lang="fr-FR" sz="100" dirty="0"/>
              <a:t> plus 1, e</a:t>
            </a:r>
            <a:endParaRPr lang="en-US" sz="100" dirty="0"/>
          </a:p>
        </p:txBody>
      </p:sp>
      <p:graphicFrame>
        <p:nvGraphicFramePr>
          <p:cNvPr id="5" name="Object 4">
            <a:extLst>
              <a:ext uri="{C183D7F6-B498-43B3-948B-1728B52AA6E4}">
                <adec:decorative xmlns:adec="http://schemas.microsoft.com/office/drawing/2017/decorative" val="1"/>
              </a:ext>
            </a:extLst>
          </p:cNvPr>
          <p:cNvGraphicFramePr>
            <a:graphicFrameLocks noChangeAspect="1"/>
          </p:cNvGraphicFramePr>
          <p:nvPr>
            <p:extLst/>
          </p:nvPr>
        </p:nvGraphicFramePr>
        <p:xfrm>
          <a:off x="4591049" y="715750"/>
          <a:ext cx="673100" cy="596900"/>
        </p:xfrm>
        <a:graphic>
          <a:graphicData uri="http://schemas.openxmlformats.org/presentationml/2006/ole">
            <mc:AlternateContent xmlns:mc="http://schemas.openxmlformats.org/markup-compatibility/2006">
              <mc:Choice xmlns:v="urn:schemas-microsoft-com:vml" Requires="v">
                <p:oleObj spid="_x0000_s28674" name="Equation" r:id="rId3" imgW="672840" imgH="596880" progId="Equation.DSMT4">
                  <p:embed/>
                </p:oleObj>
              </mc:Choice>
              <mc:Fallback>
                <p:oleObj name="Equation" r:id="rId3" imgW="672840" imgH="596880" progId="Equation.DSMT4">
                  <p:embed/>
                  <p:pic>
                    <p:nvPicPr>
                      <p:cNvPr id="5" name="Object 4">
                        <a:extLst>
                          <a:ext uri="{C183D7F6-B498-43B3-948B-1728B52AA6E4}">
                            <adec:decorative xmlns:adec="http://schemas.microsoft.com/office/drawing/2017/decorative" val="1"/>
                          </a:ext>
                        </a:extLst>
                      </p:cNvPr>
                      <p:cNvPicPr/>
                      <p:nvPr/>
                    </p:nvPicPr>
                    <p:blipFill>
                      <a:blip r:embed="rId4"/>
                      <a:stretch>
                        <a:fillRect/>
                      </a:stretch>
                    </p:blipFill>
                    <p:spPr>
                      <a:xfrm>
                        <a:off x="4591049" y="715750"/>
                        <a:ext cx="673100" cy="596900"/>
                      </a:xfrm>
                      <a:prstGeom prst="rect">
                        <a:avLst/>
                      </a:prstGeom>
                      <a:solidFill>
                        <a:schemeClr val="bg1"/>
                      </a:solidFill>
                    </p:spPr>
                  </p:pic>
                </p:oleObj>
              </mc:Fallback>
            </mc:AlternateContent>
          </a:graphicData>
        </a:graphic>
      </p:graphicFrame>
      <p:sp>
        <p:nvSpPr>
          <p:cNvPr id="3" name="Content Placeholder 2"/>
          <p:cNvSpPr>
            <a:spLocks noGrp="1"/>
          </p:cNvSpPr>
          <p:nvPr>
            <p:ph sz="quarter" idx="13"/>
          </p:nvPr>
        </p:nvSpPr>
        <p:spPr>
          <a:xfrm>
            <a:off x="457200" y="1556327"/>
            <a:ext cx="8229600" cy="1920298"/>
          </a:xfrm>
        </p:spPr>
        <p:txBody>
          <a:bodyPr/>
          <a:lstStyle/>
          <a:p>
            <a:pPr marL="432" indent="0">
              <a:buNone/>
            </a:pPr>
            <a:r>
              <a:rPr lang="en-US" sz="2400" dirty="0"/>
              <a:t>In </a:t>
            </a:r>
            <a:r>
              <a:rPr lang="en-US" sz="2400" b="1" dirty="0"/>
              <a:t>positron emission</a:t>
            </a:r>
            <a:r>
              <a:rPr lang="en-US" sz="2400" dirty="0"/>
              <a:t>,</a:t>
            </a:r>
          </a:p>
          <a:p>
            <a:r>
              <a:rPr lang="en-US" sz="2400" dirty="0"/>
              <a:t>a proton is converted to a neutron and a positron</a:t>
            </a:r>
          </a:p>
          <a:p>
            <a:r>
              <a:rPr lang="en-US" sz="2400" dirty="0"/>
              <a:t>the mass number of the new nucleus is the same, but the atomic number decreases by 1</a:t>
            </a:r>
          </a:p>
        </p:txBody>
      </p:sp>
      <p:pic>
        <p:nvPicPr>
          <p:cNvPr id="6" name="Content Placeholder 5" descr="A proton in the nucleus yields a new neutron that remains in the nucleus plus a positron that is emitted. Superscript 24, sub 13, A l, yields superscript 24, sub 12, M g, plus superscript 0, sub plus 1, e. The superscript 0, sub plus 1, e, is a positron."/>
          <p:cNvPicPr>
            <a:picLocks noGrp="1" noChangeAspect="1"/>
          </p:cNvPicPr>
          <p:nvPr>
            <p:ph sz="quarter" idx="14"/>
          </p:nvPr>
        </p:nvPicPr>
        <p:blipFill>
          <a:blip r:embed="rId5"/>
          <a:stretch>
            <a:fillRect/>
          </a:stretch>
        </p:blipFill>
        <p:spPr>
          <a:xfrm>
            <a:off x="2624315" y="3659389"/>
            <a:ext cx="3933468" cy="2628013"/>
          </a:xfrm>
          <a:prstGeom prst="rect">
            <a:avLst/>
          </a:prstGeom>
        </p:spPr>
      </p:pic>
    </p:spTree>
    <p:extLst>
      <p:ext uri="{BB962C8B-B14F-4D97-AF65-F5344CB8AC3E}">
        <p14:creationId xmlns:p14="http://schemas.microsoft.com/office/powerpoint/2010/main" val="3407046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Gamma Emission </a:t>
            </a:r>
            <a:r>
              <a:rPr lang="en-US" altLang="en-US" sz="200" dirty="0"/>
              <a:t>Superscript 0, Sub 0, Gamma.</a:t>
            </a:r>
            <a:endParaRPr lang="en-US" sz="200" dirty="0"/>
          </a:p>
        </p:txBody>
      </p:sp>
      <p:graphicFrame>
        <p:nvGraphicFramePr>
          <p:cNvPr id="5" name="Object 4">
            <a:extLst>
              <a:ext uri="{C183D7F6-B498-43B3-948B-1728B52AA6E4}">
                <adec:decorative xmlns:adec="http://schemas.microsoft.com/office/drawing/2017/decorative" val="1"/>
              </a:ext>
            </a:extLst>
          </p:cNvPr>
          <p:cNvGraphicFramePr>
            <a:graphicFrameLocks noChangeAspect="1"/>
          </p:cNvGraphicFramePr>
          <p:nvPr>
            <p:extLst/>
          </p:nvPr>
        </p:nvGraphicFramePr>
        <p:xfrm>
          <a:off x="4344212" y="746757"/>
          <a:ext cx="455576" cy="560819"/>
        </p:xfrm>
        <a:graphic>
          <a:graphicData uri="http://schemas.openxmlformats.org/presentationml/2006/ole">
            <mc:AlternateContent xmlns:mc="http://schemas.openxmlformats.org/markup-compatibility/2006">
              <mc:Choice xmlns:v="urn:schemas-microsoft-com:vml" Requires="v">
                <p:oleObj spid="_x0000_s29698" name="Equation" r:id="rId3" imgW="495000" imgH="596880" progId="Equation.DSMT4">
                  <p:embed/>
                </p:oleObj>
              </mc:Choice>
              <mc:Fallback>
                <p:oleObj name="Equation" r:id="rId3" imgW="495000" imgH="596880" progId="Equation.DSMT4">
                  <p:embed/>
                  <p:pic>
                    <p:nvPicPr>
                      <p:cNvPr id="5" name="Object 4">
                        <a:extLs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4344212" y="746757"/>
                        <a:ext cx="455576" cy="560819"/>
                      </a:xfrm>
                      <a:prstGeom prst="rect">
                        <a:avLst/>
                      </a:prstGeom>
                      <a:solidFill>
                        <a:schemeClr val="bg1"/>
                      </a:solidFill>
                    </p:spPr>
                  </p:pic>
                </p:oleObj>
              </mc:Fallback>
            </mc:AlternateContent>
          </a:graphicData>
        </a:graphic>
      </p:graphicFrame>
      <p:sp>
        <p:nvSpPr>
          <p:cNvPr id="3" name="Content Placeholder 2"/>
          <p:cNvSpPr>
            <a:spLocks noGrp="1"/>
          </p:cNvSpPr>
          <p:nvPr>
            <p:ph sz="quarter" idx="13"/>
          </p:nvPr>
        </p:nvSpPr>
        <p:spPr>
          <a:xfrm>
            <a:off x="457200" y="1556327"/>
            <a:ext cx="8229600" cy="2309504"/>
          </a:xfrm>
        </p:spPr>
        <p:txBody>
          <a:bodyPr/>
          <a:lstStyle/>
          <a:p>
            <a:pPr marL="0" indent="0" eaLnBrk="1" hangingPunct="1">
              <a:buClr>
                <a:srgbClr val="7DA0D0"/>
              </a:buClr>
              <a:buSzTx/>
              <a:buFont typeface="Wingdings" pitchFamily="2" charset="2"/>
              <a:buNone/>
            </a:pPr>
            <a:r>
              <a:rPr dirty="0">
                <a:cs typeface="Times New Roman" panose="02020603050405020304" pitchFamily="18" charset="0"/>
              </a:rPr>
              <a:t>In </a:t>
            </a:r>
            <a:r>
              <a:rPr b="1" dirty="0">
                <a:cs typeface="Times New Roman" panose="02020603050405020304" pitchFamily="18" charset="0"/>
              </a:rPr>
              <a:t>gamma emission</a:t>
            </a:r>
            <a:r>
              <a:rPr dirty="0">
                <a:cs typeface="Times New Roman" panose="02020603050405020304" pitchFamily="18" charset="0"/>
              </a:rPr>
              <a:t>,</a:t>
            </a:r>
            <a:endParaRPr altLang="en-US" dirty="0">
              <a:ea typeface="ＭＳ Ｐゴシック" pitchFamily="34" charset="-128"/>
            </a:endParaRPr>
          </a:p>
          <a:p>
            <a:pPr marL="255600"/>
            <a:r>
              <a:rPr dirty="0">
                <a:cs typeface="Times New Roman" panose="02020603050405020304" pitchFamily="18" charset="0"/>
              </a:rPr>
              <a:t>energy is emitted from an unstable nucleus, indicated by the symbol m following the mass number</a:t>
            </a:r>
          </a:p>
          <a:p>
            <a:pPr marL="255600"/>
            <a:r>
              <a:rPr dirty="0">
                <a:cs typeface="Times New Roman" panose="02020603050405020304" pitchFamily="18" charset="0"/>
              </a:rPr>
              <a:t>the mass number and the atomic number of the new nucleus are the same</a:t>
            </a:r>
          </a:p>
        </p:txBody>
      </p:sp>
      <p:graphicFrame>
        <p:nvGraphicFramePr>
          <p:cNvPr id="15363" name="Object 3" descr="Superscript 99 m, sub 43, T C, yields superscript 99, sub 43, T c, plus superscript 0, sub 0, gamma."/>
          <p:cNvGraphicFramePr>
            <a:graphicFrameLocks noChangeAspect="1"/>
          </p:cNvGraphicFramePr>
          <p:nvPr>
            <p:extLst/>
          </p:nvPr>
        </p:nvGraphicFramePr>
        <p:xfrm>
          <a:off x="1549353" y="4065588"/>
          <a:ext cx="3962400" cy="419100"/>
        </p:xfrm>
        <a:graphic>
          <a:graphicData uri="http://schemas.openxmlformats.org/presentationml/2006/ole">
            <mc:AlternateContent xmlns:mc="http://schemas.openxmlformats.org/markup-compatibility/2006">
              <mc:Choice xmlns:v="urn:schemas-microsoft-com:vml" Requires="v">
                <p:oleObj spid="_x0000_s29699" name="Equation" r:id="rId5" imgW="95097600" imgH="10058400" progId="Equation.DSMT4">
                  <p:embed/>
                </p:oleObj>
              </mc:Choice>
              <mc:Fallback>
                <p:oleObj name="Equation" r:id="rId5" imgW="95097600" imgH="10058400" progId="Equation.DSMT4">
                  <p:embed/>
                  <p:pic>
                    <p:nvPicPr>
                      <p:cNvPr id="15363" name="Object 3" descr="Superscript 99 m, sub 43, T C, yields superscript 99, sub 43, T c, plus superscript 0, sub 0, gam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353" y="4065588"/>
                        <a:ext cx="39624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Radiation Types</a:t>
            </a:r>
          </a:p>
        </p:txBody>
      </p:sp>
      <p:sp>
        <p:nvSpPr>
          <p:cNvPr id="3" name="Content Placeholder 2"/>
          <p:cNvSpPr>
            <a:spLocks noGrp="1"/>
          </p:cNvSpPr>
          <p:nvPr>
            <p:ph sz="quarter" idx="13"/>
          </p:nvPr>
        </p:nvSpPr>
        <p:spPr>
          <a:xfrm>
            <a:off x="457200" y="1556327"/>
            <a:ext cx="4013200" cy="1898073"/>
          </a:xfrm>
        </p:spPr>
        <p:txBody>
          <a:bodyPr/>
          <a:lstStyle/>
          <a:p>
            <a:pPr marL="432" indent="0">
              <a:buNone/>
            </a:pPr>
            <a:r>
              <a:rPr lang="en-US" sz="2400" dirty="0"/>
              <a:t>When the nuclei of alpha, beta, positron, and gamma emitters emit radiation, new, more stable nuclei are produced.</a:t>
            </a:r>
          </a:p>
        </p:txBody>
      </p:sp>
      <p:pic>
        <p:nvPicPr>
          <p:cNvPr id="5" name="Content Placeholder 4" descr="The emitter, in the first column, yields the radiation, in the second column, plus the new nucleus, in the third column. For long description in Notes pane, press F6."/>
          <p:cNvPicPr>
            <a:picLocks noGrp="1" noChangeAspect="1"/>
          </p:cNvPicPr>
          <p:nvPr>
            <p:ph sz="quarter" idx="14"/>
          </p:nvPr>
        </p:nvPicPr>
        <p:blipFill>
          <a:blip r:embed="rId3"/>
          <a:stretch>
            <a:fillRect/>
          </a:stretch>
        </p:blipFill>
        <p:spPr>
          <a:xfrm>
            <a:off x="4886183" y="1555750"/>
            <a:ext cx="3435634" cy="4521200"/>
          </a:xfrm>
          <a:prstGeom prst="rect">
            <a:avLst/>
          </a:prstGeom>
        </p:spPr>
      </p:pic>
    </p:spTree>
    <p:extLst>
      <p:ext uri="{BB962C8B-B14F-4D97-AF65-F5344CB8AC3E}">
        <p14:creationId xmlns:p14="http://schemas.microsoft.com/office/powerpoint/2010/main" val="8692417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Producing Radioactive Isotopes</a:t>
            </a:r>
          </a:p>
        </p:txBody>
      </p:sp>
      <p:sp>
        <p:nvSpPr>
          <p:cNvPr id="4" name="Content Placeholder 3"/>
          <p:cNvSpPr>
            <a:spLocks noGrp="1"/>
          </p:cNvSpPr>
          <p:nvPr>
            <p:ph sz="quarter" idx="14"/>
          </p:nvPr>
        </p:nvSpPr>
        <p:spPr>
          <a:xfrm>
            <a:off x="457200" y="1555200"/>
            <a:ext cx="8229600" cy="1547600"/>
          </a:xfrm>
        </p:spPr>
        <p:txBody>
          <a:bodyPr/>
          <a:lstStyle/>
          <a:p>
            <a:pPr marL="432" indent="0">
              <a:buNone/>
            </a:pPr>
            <a:r>
              <a:rPr lang="en-US" sz="2400" dirty="0"/>
              <a:t>Today, many radioisotopes are produced in small amounts by bombarding stable, nonradioactive isotopes with high-speed particles such as alpha particles, protons, neutrons, and small nuclei.</a:t>
            </a:r>
          </a:p>
        </p:txBody>
      </p:sp>
      <p:pic>
        <p:nvPicPr>
          <p:cNvPr id="8" name="Content Placeholder 7" descr="In an example transmutation, a stable boron nucleus is bombarded by an alpha particle and yields a new radioactive nitrogen nucleus and a neutron. The equation is as follows. super 4 sub 2 H e + super 10 sub 5 B yields super 13 sub 7 N + super 1 sub 0 n. "/>
          <p:cNvPicPr>
            <a:picLocks noGrp="1" noChangeAspect="1"/>
          </p:cNvPicPr>
          <p:nvPr>
            <p:ph sz="quarter" idx="15"/>
          </p:nvPr>
        </p:nvPicPr>
        <p:blipFill>
          <a:blip r:embed="rId2"/>
          <a:stretch>
            <a:fillRect/>
          </a:stretch>
        </p:blipFill>
        <p:spPr>
          <a:xfrm>
            <a:off x="1039743" y="3288243"/>
            <a:ext cx="7064514" cy="1892062"/>
          </a:xfrm>
          <a:prstGeom prst="rect">
            <a:avLst/>
          </a:prstGeom>
        </p:spPr>
      </p:pic>
      <p:sp>
        <p:nvSpPr>
          <p:cNvPr id="3" name="Content Placeholder 2"/>
          <p:cNvSpPr>
            <a:spLocks noGrp="1"/>
          </p:cNvSpPr>
          <p:nvPr>
            <p:ph sz="quarter" idx="16"/>
          </p:nvPr>
        </p:nvSpPr>
        <p:spPr>
          <a:xfrm>
            <a:off x="457200" y="5416549"/>
            <a:ext cx="8232128" cy="819152"/>
          </a:xfrm>
        </p:spPr>
        <p:txBody>
          <a:bodyPr/>
          <a:lstStyle/>
          <a:p>
            <a:pPr marL="432" indent="0">
              <a:buNone/>
            </a:pPr>
            <a:r>
              <a:rPr lang="en-US" sz="2400" dirty="0"/>
              <a:t>When nonradioactive B-10 is bombarded by an alpha particle, the products are radioactive N-13 and a neutron.</a:t>
            </a:r>
          </a:p>
        </p:txBody>
      </p:sp>
    </p:spTree>
    <p:extLst>
      <p:ext uri="{BB962C8B-B14F-4D97-AF65-F5344CB8AC3E}">
        <p14:creationId xmlns:p14="http://schemas.microsoft.com/office/powerpoint/2010/main" val="1333403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Learning Check 2</a:t>
            </a:r>
            <a:endParaRPr lang="en-US" dirty="0"/>
          </a:p>
        </p:txBody>
      </p:sp>
      <p:sp>
        <p:nvSpPr>
          <p:cNvPr id="3" name="Content Placeholder 2"/>
          <p:cNvSpPr>
            <a:spLocks noGrp="1"/>
          </p:cNvSpPr>
          <p:nvPr>
            <p:ph sz="quarter" idx="13"/>
          </p:nvPr>
        </p:nvSpPr>
        <p:spPr>
          <a:xfrm>
            <a:off x="457200" y="1556327"/>
            <a:ext cx="8305800" cy="1110673"/>
          </a:xfrm>
        </p:spPr>
        <p:txBody>
          <a:bodyPr/>
          <a:lstStyle/>
          <a:p>
            <a:pPr marL="0" indent="0">
              <a:buNone/>
            </a:pPr>
            <a:r>
              <a:rPr sz="2400" dirty="0">
                <a:cs typeface="Times New Roman" panose="02020603050405020304" pitchFamily="18" charset="0"/>
              </a:rPr>
              <a:t>Write the balanced nuclear equation for the bombardment of nickel-58 by a proton, which produces a radioactive isotope and an alpha particle.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2 </a:t>
            </a:r>
            <a:r>
              <a:rPr lang="en-US" sz="2000" b="0" dirty="0"/>
              <a:t>(1 of 3)</a:t>
            </a:r>
          </a:p>
        </p:txBody>
      </p:sp>
      <p:sp>
        <p:nvSpPr>
          <p:cNvPr id="4" name="Content Placeholder 3"/>
          <p:cNvSpPr>
            <a:spLocks noGrp="1"/>
          </p:cNvSpPr>
          <p:nvPr>
            <p:ph sz="quarter" idx="14"/>
          </p:nvPr>
        </p:nvSpPr>
        <p:spPr>
          <a:xfrm>
            <a:off x="457200" y="1555200"/>
            <a:ext cx="8324850" cy="1168950"/>
          </a:xfrm>
        </p:spPr>
        <p:txBody>
          <a:bodyPr/>
          <a:lstStyle/>
          <a:p>
            <a:pPr marL="432" indent="0">
              <a:buNone/>
            </a:pPr>
            <a:r>
              <a:rPr lang="en-US" sz="2400" dirty="0"/>
              <a:t>Write the balanced nuclear equation for the bombardment of nickel-58 by a proton, which produces a radioactive isotope and an alpha particle.</a:t>
            </a:r>
          </a:p>
        </p:txBody>
      </p:sp>
      <p:graphicFrame>
        <p:nvGraphicFramePr>
          <p:cNvPr id="7" name="Content Placeholder 6"/>
          <p:cNvGraphicFramePr>
            <a:graphicFrameLocks noGrp="1"/>
          </p:cNvGraphicFramePr>
          <p:nvPr>
            <p:ph sz="quarter" idx="15"/>
            <p:extLst/>
          </p:nvPr>
        </p:nvGraphicFramePr>
        <p:xfrm>
          <a:off x="454025" y="2967038"/>
          <a:ext cx="8232776" cy="1706880"/>
        </p:xfrm>
        <a:graphic>
          <a:graphicData uri="http://schemas.openxmlformats.org/drawingml/2006/table">
            <a:tbl>
              <a:tblPr firstRow="1" bandRow="1">
                <a:tableStyleId>{2D5ABB26-0587-4C30-8999-92F81FD0307C}</a:tableStyleId>
              </a:tblPr>
              <a:tblGrid>
                <a:gridCol w="2058194">
                  <a:extLst>
                    <a:ext uri="{9D8B030D-6E8A-4147-A177-3AD203B41FA5}">
                      <a16:colId xmlns:a16="http://schemas.microsoft.com/office/drawing/2014/main" val="2167781672"/>
                    </a:ext>
                  </a:extLst>
                </a:gridCol>
                <a:gridCol w="2058194">
                  <a:extLst>
                    <a:ext uri="{9D8B030D-6E8A-4147-A177-3AD203B41FA5}">
                      <a16:colId xmlns:a16="http://schemas.microsoft.com/office/drawing/2014/main" val="3777293993"/>
                    </a:ext>
                  </a:extLst>
                </a:gridCol>
                <a:gridCol w="2058194">
                  <a:extLst>
                    <a:ext uri="{9D8B030D-6E8A-4147-A177-3AD203B41FA5}">
                      <a16:colId xmlns:a16="http://schemas.microsoft.com/office/drawing/2014/main" val="3016392858"/>
                    </a:ext>
                  </a:extLst>
                </a:gridCol>
                <a:gridCol w="2058194">
                  <a:extLst>
                    <a:ext uri="{9D8B030D-6E8A-4147-A177-3AD203B41FA5}">
                      <a16:colId xmlns:a16="http://schemas.microsoft.com/office/drawing/2014/main" val="1000250192"/>
                    </a:ext>
                  </a:extLst>
                </a:gridCol>
              </a:tblGrid>
              <a:tr h="370840">
                <a:tc>
                  <a:txBody>
                    <a:bodyPr/>
                    <a:lstStyle/>
                    <a:p>
                      <a:r>
                        <a:rPr lang="en-US" sz="2000" b="1" dirty="0"/>
                        <a:t>Analyze the</a:t>
                      </a:r>
                    </a:p>
                    <a:p>
                      <a:r>
                        <a:rPr lang="en-US" sz="2000" b="1" dirty="0"/>
                        <a:t>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dirty="0"/>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dirty="0"/>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dirty="0"/>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1125995"/>
                  </a:ext>
                </a:extLst>
              </a:tr>
              <a:tr h="370840">
                <a:tc>
                  <a:txBody>
                    <a:bodyPr/>
                    <a:lstStyle/>
                    <a:p>
                      <a:r>
                        <a:rPr lang="en-US" sz="100" dirty="0"/>
                        <a:t>Analyze the</a:t>
                      </a:r>
                    </a:p>
                    <a:p>
                      <a:r>
                        <a:rPr lang="en-US" sz="100" dirty="0"/>
                        <a:t>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Ni-58, proton bombardment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balanced nuclear equation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t>mass number, atomic number of new nucleus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740933"/>
                  </a:ext>
                </a:extLst>
              </a:tr>
            </a:tbl>
          </a:graphicData>
        </a:graphic>
      </p:graphicFrame>
      <p:sp>
        <p:nvSpPr>
          <p:cNvPr id="3" name="Content Placeholder 2"/>
          <p:cNvSpPr>
            <a:spLocks noGrp="1"/>
          </p:cNvSpPr>
          <p:nvPr>
            <p:ph sz="quarter" idx="16"/>
          </p:nvPr>
        </p:nvSpPr>
        <p:spPr>
          <a:xfrm>
            <a:off x="457200" y="4984749"/>
            <a:ext cx="8232128" cy="463551"/>
          </a:xfrm>
        </p:spPr>
        <p:txBody>
          <a:bodyPr/>
          <a:lstStyle/>
          <a:p>
            <a:pPr marL="432" indent="0">
              <a:buNone/>
            </a:pPr>
            <a:r>
              <a:rPr lang="en-US" sz="2400" b="1" dirty="0"/>
              <a:t>Step 1 Write the incomplete nuclear equation.</a:t>
            </a:r>
          </a:p>
        </p:txBody>
      </p:sp>
      <p:graphicFrame>
        <p:nvGraphicFramePr>
          <p:cNvPr id="8" name="Object 7" descr="Superscript 1, sub 1, H, plus superscript 58, sub 28, N i, yields unknown plus superscript 4, sub 2, H e."/>
          <p:cNvGraphicFramePr>
            <a:graphicFrameLocks noChangeAspect="1"/>
          </p:cNvGraphicFramePr>
          <p:nvPr>
            <p:extLst/>
          </p:nvPr>
        </p:nvGraphicFramePr>
        <p:xfrm>
          <a:off x="1333500" y="5562281"/>
          <a:ext cx="4013200" cy="419100"/>
        </p:xfrm>
        <a:graphic>
          <a:graphicData uri="http://schemas.openxmlformats.org/presentationml/2006/ole">
            <mc:AlternateContent xmlns:mc="http://schemas.openxmlformats.org/markup-compatibility/2006">
              <mc:Choice xmlns:v="urn:schemas-microsoft-com:vml" Requires="v">
                <p:oleObj spid="_x0000_s30722" name="Equation" r:id="rId3" imgW="4012920" imgH="419040" progId="Equation.DSMT4">
                  <p:embed/>
                </p:oleObj>
              </mc:Choice>
              <mc:Fallback>
                <p:oleObj name="Equation" r:id="rId3" imgW="4012920" imgH="419040" progId="Equation.DSMT4">
                  <p:embed/>
                  <p:pic>
                    <p:nvPicPr>
                      <p:cNvPr id="8" name="Object 7" descr="Superscript 1, sub 1, H, plus superscript 58, sub 28, N i, yields unknown plus superscript 4, sub 2, H e."/>
                      <p:cNvPicPr/>
                      <p:nvPr/>
                    </p:nvPicPr>
                    <p:blipFill>
                      <a:blip r:embed="rId4"/>
                      <a:stretch>
                        <a:fillRect/>
                      </a:stretch>
                    </p:blipFill>
                    <p:spPr>
                      <a:xfrm>
                        <a:off x="1333500" y="5562281"/>
                        <a:ext cx="4013200" cy="419100"/>
                      </a:xfrm>
                      <a:prstGeom prst="rect">
                        <a:avLst/>
                      </a:prstGeom>
                    </p:spPr>
                  </p:pic>
                </p:oleObj>
              </mc:Fallback>
            </mc:AlternateContent>
          </a:graphicData>
        </a:graphic>
      </p:graphicFrame>
    </p:spTree>
    <p:extLst>
      <p:ext uri="{BB962C8B-B14F-4D97-AF65-F5344CB8AC3E}">
        <p14:creationId xmlns:p14="http://schemas.microsoft.com/office/powerpoint/2010/main" val="834583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Stable and Radioactive Isotopes</a:t>
            </a:r>
          </a:p>
        </p:txBody>
      </p:sp>
      <p:sp>
        <p:nvSpPr>
          <p:cNvPr id="4" name="Content Placeholder 3"/>
          <p:cNvSpPr>
            <a:spLocks noGrp="1"/>
          </p:cNvSpPr>
          <p:nvPr>
            <p:ph sz="quarter" idx="14"/>
          </p:nvPr>
        </p:nvSpPr>
        <p:spPr>
          <a:xfrm>
            <a:off x="457200" y="1555200"/>
            <a:ext cx="8232776" cy="436500"/>
          </a:xfrm>
        </p:spPr>
        <p:txBody>
          <a:bodyPr/>
          <a:lstStyle/>
          <a:p>
            <a:pPr marL="432" indent="0">
              <a:buNone/>
            </a:pPr>
            <a:r>
              <a:rPr lang="en-US" sz="2200" b="1" dirty="0"/>
              <a:t>Table 5.1 </a:t>
            </a:r>
            <a:r>
              <a:rPr lang="en-US" sz="2200" dirty="0"/>
              <a:t>Stable and Radioactive Isotopes of Some Elements</a:t>
            </a:r>
          </a:p>
        </p:txBody>
      </p:sp>
      <p:graphicFrame>
        <p:nvGraphicFramePr>
          <p:cNvPr id="17" name="Content Placeholder 16"/>
          <p:cNvGraphicFramePr>
            <a:graphicFrameLocks noGrp="1"/>
          </p:cNvGraphicFramePr>
          <p:nvPr>
            <p:ph sz="quarter" idx="15"/>
            <p:extLst>
              <p:ext uri="{D42A27DB-BD31-4B8C-83A1-F6EECF244321}">
                <p14:modId xmlns:p14="http://schemas.microsoft.com/office/powerpoint/2010/main" val="133837111"/>
              </p:ext>
            </p:extLst>
          </p:nvPr>
        </p:nvGraphicFramePr>
        <p:xfrm>
          <a:off x="1820862" y="2257425"/>
          <a:ext cx="5608638" cy="3533775"/>
        </p:xfrm>
        <a:graphic>
          <a:graphicData uri="http://schemas.openxmlformats.org/drawingml/2006/table">
            <a:tbl>
              <a:tblPr firstRow="1" bandRow="1">
                <a:tableStyleId>{2D5ABB26-0587-4C30-8999-92F81FD0307C}</a:tableStyleId>
              </a:tblPr>
              <a:tblGrid>
                <a:gridCol w="2510914">
                  <a:extLst>
                    <a:ext uri="{9D8B030D-6E8A-4147-A177-3AD203B41FA5}">
                      <a16:colId xmlns:a16="http://schemas.microsoft.com/office/drawing/2014/main" val="3431376280"/>
                    </a:ext>
                  </a:extLst>
                </a:gridCol>
                <a:gridCol w="1587194">
                  <a:extLst>
                    <a:ext uri="{9D8B030D-6E8A-4147-A177-3AD203B41FA5}">
                      <a16:colId xmlns:a16="http://schemas.microsoft.com/office/drawing/2014/main" val="263427140"/>
                    </a:ext>
                  </a:extLst>
                </a:gridCol>
                <a:gridCol w="1510530">
                  <a:extLst>
                    <a:ext uri="{9D8B030D-6E8A-4147-A177-3AD203B41FA5}">
                      <a16:colId xmlns:a16="http://schemas.microsoft.com/office/drawing/2014/main" val="3204140461"/>
                    </a:ext>
                  </a:extLst>
                </a:gridCol>
              </a:tblGrid>
              <a:tr h="370840">
                <a:tc>
                  <a:txBody>
                    <a:bodyPr/>
                    <a:lstStyle/>
                    <a:p>
                      <a:r>
                        <a:rPr lang="en-US" sz="1800" b="1" dirty="0"/>
                        <a:t>Magnesium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Iodine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Uranium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1048771"/>
                  </a:ext>
                </a:extLst>
              </a:tr>
              <a:tr h="370840">
                <a:tc>
                  <a:txBody>
                    <a:bodyPr/>
                    <a:lstStyle/>
                    <a:p>
                      <a:r>
                        <a:rPr lang="en-US" sz="1800" b="1" dirty="0"/>
                        <a:t>Stable Isotopes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6771967"/>
                  </a:ext>
                </a:extLst>
              </a:tr>
              <a:tr h="420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0" i="0" u="none" strike="noStrike" cap="none" dirty="0">
                          <a:solidFill>
                            <a:schemeClr val="tx1"/>
                          </a:solidFill>
                          <a:effectLst/>
                          <a:latin typeface="+mn-lt"/>
                          <a:ea typeface="+mn-ea"/>
                          <a:cs typeface="+mn-cs"/>
                          <a:sym typeface="Arial"/>
                        </a:rPr>
                        <a:t>super 24 sub 12 M g</a:t>
                      </a:r>
                      <a:endParaRPr lang="en-IN"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super 127 sub 53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None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5258563"/>
                  </a:ext>
                </a:extLst>
              </a:tr>
              <a:tr h="370840">
                <a:tc>
                  <a:txBody>
                    <a:bodyPr/>
                    <a:lstStyle/>
                    <a:p>
                      <a:r>
                        <a:rPr lang="en-US" sz="1800" dirty="0"/>
                        <a:t>Magnesium-24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Iodine-127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0307838"/>
                  </a:ext>
                </a:extLst>
              </a:tr>
              <a:tr h="370840">
                <a:tc>
                  <a:txBody>
                    <a:bodyPr/>
                    <a:lstStyle/>
                    <a:p>
                      <a:r>
                        <a:rPr lang="en-US" sz="1800" b="1" dirty="0"/>
                        <a:t>Radioactive Isotopes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654278"/>
                  </a:ext>
                </a:extLst>
              </a:tr>
              <a:tr h="418465">
                <a:tc>
                  <a:txBody>
                    <a:bodyPr/>
                    <a:lstStyle/>
                    <a:p>
                      <a:r>
                        <a:rPr lang="en-US" sz="100" dirty="0"/>
                        <a:t>super 23 sub 12 M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super 23 sub 12 M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super 235 sub 92 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821849"/>
                  </a:ext>
                </a:extLst>
              </a:tr>
              <a:tr h="370840">
                <a:tc>
                  <a:txBody>
                    <a:bodyPr/>
                    <a:lstStyle/>
                    <a:p>
                      <a:r>
                        <a:rPr lang="en-US" sz="1800" dirty="0"/>
                        <a:t>Magnesium-23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Iodine-125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Uranium-235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827409"/>
                  </a:ext>
                </a:extLst>
              </a:tr>
              <a:tr h="452120">
                <a:tc>
                  <a:txBody>
                    <a:bodyPr/>
                    <a:lstStyle/>
                    <a:p>
                      <a:r>
                        <a:rPr lang="en-US" sz="100" dirty="0"/>
                        <a:t>super 27 sub 12 M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super 131 sub 53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super 238 sub 92 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300480"/>
                  </a:ext>
                </a:extLst>
              </a:tr>
              <a:tr h="388620">
                <a:tc>
                  <a:txBody>
                    <a:bodyPr/>
                    <a:lstStyle/>
                    <a:p>
                      <a:r>
                        <a:rPr lang="en-US" sz="1800" dirty="0"/>
                        <a:t>Magnesium-27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Iodine-131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Uranium-238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0108544"/>
                  </a:ext>
                </a:extLst>
              </a:tr>
            </a:tbl>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50689208"/>
              </p:ext>
            </p:extLst>
          </p:nvPr>
        </p:nvGraphicFramePr>
        <p:xfrm>
          <a:off x="1897062" y="3026811"/>
          <a:ext cx="520700" cy="330200"/>
        </p:xfrm>
        <a:graphic>
          <a:graphicData uri="http://schemas.openxmlformats.org/presentationml/2006/ole">
            <mc:AlternateContent xmlns:mc="http://schemas.openxmlformats.org/markup-compatibility/2006">
              <mc:Choice xmlns:v="urn:schemas-microsoft-com:vml" Requires="v">
                <p:oleObj spid="_x0000_s1058" name="Equation" r:id="rId3" imgW="520560" imgH="330120" progId="Equation.DSMT4">
                  <p:embed/>
                </p:oleObj>
              </mc:Choice>
              <mc:Fallback>
                <p:oleObj name="Equation" r:id="rId3" imgW="520560" imgH="330120" progId="Equation.DSMT4">
                  <p:embed/>
                  <p:pic>
                    <p:nvPicPr>
                      <p:cNvPr id="0" name=""/>
                      <p:cNvPicPr/>
                      <p:nvPr/>
                    </p:nvPicPr>
                    <p:blipFill>
                      <a:blip r:embed="rId4"/>
                      <a:stretch>
                        <a:fillRect/>
                      </a:stretch>
                    </p:blipFill>
                    <p:spPr>
                      <a:xfrm>
                        <a:off x="1897062" y="3026811"/>
                        <a:ext cx="520700" cy="330200"/>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053134958"/>
              </p:ext>
            </p:extLst>
          </p:nvPr>
        </p:nvGraphicFramePr>
        <p:xfrm>
          <a:off x="4373868" y="3025355"/>
          <a:ext cx="317500" cy="330200"/>
        </p:xfrm>
        <a:graphic>
          <a:graphicData uri="http://schemas.openxmlformats.org/presentationml/2006/ole">
            <mc:AlternateContent xmlns:mc="http://schemas.openxmlformats.org/markup-compatibility/2006">
              <mc:Choice xmlns:v="urn:schemas-microsoft-com:vml" Requires="v">
                <p:oleObj spid="_x0000_s1059" name="Equation" r:id="rId5" imgW="317160" imgH="330120" progId="Equation.DSMT4">
                  <p:embed/>
                </p:oleObj>
              </mc:Choice>
              <mc:Fallback>
                <p:oleObj name="Equation" r:id="rId5" imgW="317160" imgH="330120" progId="Equation.DSMT4">
                  <p:embed/>
                  <p:pic>
                    <p:nvPicPr>
                      <p:cNvPr id="0" name=""/>
                      <p:cNvPicPr/>
                      <p:nvPr/>
                    </p:nvPicPr>
                    <p:blipFill>
                      <a:blip r:embed="rId6"/>
                      <a:stretch>
                        <a:fillRect/>
                      </a:stretch>
                    </p:blipFill>
                    <p:spPr>
                      <a:xfrm>
                        <a:off x="4373868" y="3025355"/>
                        <a:ext cx="317500" cy="330200"/>
                      </a:xfrm>
                      <a:prstGeom prst="rect">
                        <a:avLst/>
                      </a:prstGeom>
                      <a:solidFill>
                        <a:schemeClr val="bg1"/>
                      </a:solidFill>
                    </p:spPr>
                  </p:pic>
                </p:oleObj>
              </mc:Fallback>
            </mc:AlternateContent>
          </a:graphicData>
        </a:graphic>
      </p:graphicFrame>
      <p:graphicFrame>
        <p:nvGraphicFramePr>
          <p:cNvPr id="20" name="Object 19">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54993354"/>
              </p:ext>
            </p:extLst>
          </p:nvPr>
        </p:nvGraphicFramePr>
        <p:xfrm>
          <a:off x="1897062" y="4193423"/>
          <a:ext cx="520700" cy="330200"/>
        </p:xfrm>
        <a:graphic>
          <a:graphicData uri="http://schemas.openxmlformats.org/presentationml/2006/ole">
            <mc:AlternateContent xmlns:mc="http://schemas.openxmlformats.org/markup-compatibility/2006">
              <mc:Choice xmlns:v="urn:schemas-microsoft-com:vml" Requires="v">
                <p:oleObj spid="_x0000_s1060" name="Equation" r:id="rId7" imgW="520560" imgH="330120" progId="Equation.DSMT4">
                  <p:embed/>
                </p:oleObj>
              </mc:Choice>
              <mc:Fallback>
                <p:oleObj name="Equation" r:id="rId7" imgW="520560" imgH="330120" progId="Equation.DSMT4">
                  <p:embed/>
                  <p:pic>
                    <p:nvPicPr>
                      <p:cNvPr id="0" name=""/>
                      <p:cNvPicPr/>
                      <p:nvPr/>
                    </p:nvPicPr>
                    <p:blipFill>
                      <a:blip r:embed="rId8"/>
                      <a:stretch>
                        <a:fillRect/>
                      </a:stretch>
                    </p:blipFill>
                    <p:spPr>
                      <a:xfrm>
                        <a:off x="1897062" y="4193423"/>
                        <a:ext cx="520700" cy="330200"/>
                      </a:xfrm>
                      <a:prstGeom prst="rect">
                        <a:avLst/>
                      </a:prstGeom>
                      <a:solidFill>
                        <a:schemeClr val="bg1"/>
                      </a:solidFill>
                    </p:spPr>
                  </p:pic>
                </p:oleObj>
              </mc:Fallback>
            </mc:AlternateContent>
          </a:graphicData>
        </a:graphic>
      </p:graphicFrame>
      <p:graphicFrame>
        <p:nvGraphicFramePr>
          <p:cNvPr id="22" name="Object 21">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81544884"/>
              </p:ext>
            </p:extLst>
          </p:nvPr>
        </p:nvGraphicFramePr>
        <p:xfrm>
          <a:off x="4373868" y="4177294"/>
          <a:ext cx="317500" cy="330200"/>
        </p:xfrm>
        <a:graphic>
          <a:graphicData uri="http://schemas.openxmlformats.org/presentationml/2006/ole">
            <mc:AlternateContent xmlns:mc="http://schemas.openxmlformats.org/markup-compatibility/2006">
              <mc:Choice xmlns:v="urn:schemas-microsoft-com:vml" Requires="v">
                <p:oleObj spid="_x0000_s1061" name="Equation" r:id="rId9" imgW="317160" imgH="330120" progId="Equation.DSMT4">
                  <p:embed/>
                </p:oleObj>
              </mc:Choice>
              <mc:Fallback>
                <p:oleObj name="Equation" r:id="rId9" imgW="317160" imgH="330120" progId="Equation.DSMT4">
                  <p:embed/>
                  <p:pic>
                    <p:nvPicPr>
                      <p:cNvPr id="0" name=""/>
                      <p:cNvPicPr/>
                      <p:nvPr/>
                    </p:nvPicPr>
                    <p:blipFill>
                      <a:blip r:embed="rId10"/>
                      <a:stretch>
                        <a:fillRect/>
                      </a:stretch>
                    </p:blipFill>
                    <p:spPr>
                      <a:xfrm>
                        <a:off x="4373868" y="4177294"/>
                        <a:ext cx="317500" cy="330200"/>
                      </a:xfrm>
                      <a:prstGeom prst="rect">
                        <a:avLst/>
                      </a:prstGeom>
                      <a:solidFill>
                        <a:schemeClr val="bg1"/>
                      </a:solidFill>
                    </p:spPr>
                  </p:pic>
                </p:oleObj>
              </mc:Fallback>
            </mc:AlternateContent>
          </a:graphicData>
        </a:graphic>
      </p:graphicFrame>
      <p:graphicFrame>
        <p:nvGraphicFramePr>
          <p:cNvPr id="26" name="Object 25">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885874923"/>
              </p:ext>
            </p:extLst>
          </p:nvPr>
        </p:nvGraphicFramePr>
        <p:xfrm>
          <a:off x="5991860" y="4193423"/>
          <a:ext cx="431800" cy="330200"/>
        </p:xfrm>
        <a:graphic>
          <a:graphicData uri="http://schemas.openxmlformats.org/presentationml/2006/ole">
            <mc:AlternateContent xmlns:mc="http://schemas.openxmlformats.org/markup-compatibility/2006">
              <mc:Choice xmlns:v="urn:schemas-microsoft-com:vml" Requires="v">
                <p:oleObj spid="_x0000_s1062" name="Equation" r:id="rId11" imgW="431640" imgH="330120" progId="Equation.DSMT4">
                  <p:embed/>
                </p:oleObj>
              </mc:Choice>
              <mc:Fallback>
                <p:oleObj name="Equation" r:id="rId11" imgW="431640" imgH="330120" progId="Equation.DSMT4">
                  <p:embed/>
                  <p:pic>
                    <p:nvPicPr>
                      <p:cNvPr id="0" name=""/>
                      <p:cNvPicPr/>
                      <p:nvPr/>
                    </p:nvPicPr>
                    <p:blipFill>
                      <a:blip r:embed="rId12"/>
                      <a:stretch>
                        <a:fillRect/>
                      </a:stretch>
                    </p:blipFill>
                    <p:spPr>
                      <a:xfrm>
                        <a:off x="5991860" y="4193423"/>
                        <a:ext cx="431800" cy="330200"/>
                      </a:xfrm>
                      <a:prstGeom prst="rect">
                        <a:avLst/>
                      </a:prstGeom>
                      <a:solidFill>
                        <a:schemeClr val="bg1"/>
                      </a:solidFill>
                    </p:spPr>
                  </p:pic>
                </p:oleObj>
              </mc:Fallback>
            </mc:AlternateContent>
          </a:graphicData>
        </a:graphic>
      </p:graphicFrame>
      <p:graphicFrame>
        <p:nvGraphicFramePr>
          <p:cNvPr id="21" name="Object 20">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429658348"/>
              </p:ext>
            </p:extLst>
          </p:nvPr>
        </p:nvGraphicFramePr>
        <p:xfrm>
          <a:off x="1887537" y="4992946"/>
          <a:ext cx="520700" cy="330200"/>
        </p:xfrm>
        <a:graphic>
          <a:graphicData uri="http://schemas.openxmlformats.org/presentationml/2006/ole">
            <mc:AlternateContent xmlns:mc="http://schemas.openxmlformats.org/markup-compatibility/2006">
              <mc:Choice xmlns:v="urn:schemas-microsoft-com:vml" Requires="v">
                <p:oleObj spid="_x0000_s1063" name="Equation" r:id="rId13" imgW="520560" imgH="330120" progId="Equation.DSMT4">
                  <p:embed/>
                </p:oleObj>
              </mc:Choice>
              <mc:Fallback>
                <p:oleObj name="Equation" r:id="rId13" imgW="520560" imgH="330120" progId="Equation.DSMT4">
                  <p:embed/>
                  <p:pic>
                    <p:nvPicPr>
                      <p:cNvPr id="0" name=""/>
                      <p:cNvPicPr/>
                      <p:nvPr/>
                    </p:nvPicPr>
                    <p:blipFill>
                      <a:blip r:embed="rId14"/>
                      <a:stretch>
                        <a:fillRect/>
                      </a:stretch>
                    </p:blipFill>
                    <p:spPr>
                      <a:xfrm>
                        <a:off x="1887537" y="4992946"/>
                        <a:ext cx="520700" cy="330200"/>
                      </a:xfrm>
                      <a:prstGeom prst="rect">
                        <a:avLst/>
                      </a:prstGeom>
                      <a:solidFill>
                        <a:schemeClr val="bg1"/>
                      </a:solidFill>
                    </p:spPr>
                  </p:pic>
                </p:oleObj>
              </mc:Fallback>
            </mc:AlternateContent>
          </a:graphicData>
        </a:graphic>
      </p:graphicFrame>
      <p:graphicFrame>
        <p:nvGraphicFramePr>
          <p:cNvPr id="24" name="Object 23">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356004255"/>
              </p:ext>
            </p:extLst>
          </p:nvPr>
        </p:nvGraphicFramePr>
        <p:xfrm>
          <a:off x="4403725" y="4992946"/>
          <a:ext cx="304800" cy="330200"/>
        </p:xfrm>
        <a:graphic>
          <a:graphicData uri="http://schemas.openxmlformats.org/presentationml/2006/ole">
            <mc:AlternateContent xmlns:mc="http://schemas.openxmlformats.org/markup-compatibility/2006">
              <mc:Choice xmlns:v="urn:schemas-microsoft-com:vml" Requires="v">
                <p:oleObj spid="_x0000_s1064" name="Equation" r:id="rId15" imgW="304560" imgH="330120" progId="Equation.DSMT4">
                  <p:embed/>
                </p:oleObj>
              </mc:Choice>
              <mc:Fallback>
                <p:oleObj name="Equation" r:id="rId15" imgW="304560" imgH="330120" progId="Equation.DSMT4">
                  <p:embed/>
                  <p:pic>
                    <p:nvPicPr>
                      <p:cNvPr id="0" name=""/>
                      <p:cNvPicPr/>
                      <p:nvPr/>
                    </p:nvPicPr>
                    <p:blipFill>
                      <a:blip r:embed="rId16"/>
                      <a:stretch>
                        <a:fillRect/>
                      </a:stretch>
                    </p:blipFill>
                    <p:spPr>
                      <a:xfrm>
                        <a:off x="4403725" y="4992946"/>
                        <a:ext cx="304800" cy="330200"/>
                      </a:xfrm>
                      <a:prstGeom prst="rect">
                        <a:avLst/>
                      </a:prstGeom>
                      <a:solidFill>
                        <a:schemeClr val="bg1"/>
                      </a:solidFill>
                    </p:spPr>
                  </p:pic>
                </p:oleObj>
              </mc:Fallback>
            </mc:AlternateContent>
          </a:graphicData>
        </a:graphic>
      </p:graphicFrame>
      <p:graphicFrame>
        <p:nvGraphicFramePr>
          <p:cNvPr id="25" name="Object 24">
            <a:extLs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31023373"/>
              </p:ext>
            </p:extLst>
          </p:nvPr>
        </p:nvGraphicFramePr>
        <p:xfrm>
          <a:off x="5991860" y="4992946"/>
          <a:ext cx="431800" cy="330200"/>
        </p:xfrm>
        <a:graphic>
          <a:graphicData uri="http://schemas.openxmlformats.org/presentationml/2006/ole">
            <mc:AlternateContent xmlns:mc="http://schemas.openxmlformats.org/markup-compatibility/2006">
              <mc:Choice xmlns:v="urn:schemas-microsoft-com:vml" Requires="v">
                <p:oleObj spid="_x0000_s1065" name="Equation" r:id="rId17" imgW="431640" imgH="330120" progId="Equation.DSMT4">
                  <p:embed/>
                </p:oleObj>
              </mc:Choice>
              <mc:Fallback>
                <p:oleObj name="Equation" r:id="rId17" imgW="431640" imgH="330120" progId="Equation.DSMT4">
                  <p:embed/>
                  <p:pic>
                    <p:nvPicPr>
                      <p:cNvPr id="0" name=""/>
                      <p:cNvPicPr/>
                      <p:nvPr/>
                    </p:nvPicPr>
                    <p:blipFill>
                      <a:blip r:embed="rId18"/>
                      <a:stretch>
                        <a:fillRect/>
                      </a:stretch>
                    </p:blipFill>
                    <p:spPr>
                      <a:xfrm>
                        <a:off x="5991860" y="4992946"/>
                        <a:ext cx="431800" cy="3302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611333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2 </a:t>
            </a:r>
            <a:r>
              <a:rPr lang="en-US" sz="2000" b="0" dirty="0"/>
              <a:t>(2 of 3)</a:t>
            </a:r>
            <a:endParaRPr lang="en-US" sz="2000" dirty="0"/>
          </a:p>
        </p:txBody>
      </p:sp>
      <p:sp>
        <p:nvSpPr>
          <p:cNvPr id="5" name="Content Placeholder 4"/>
          <p:cNvSpPr>
            <a:spLocks noGrp="1"/>
          </p:cNvSpPr>
          <p:nvPr>
            <p:ph sz="quarter" idx="14"/>
          </p:nvPr>
        </p:nvSpPr>
        <p:spPr>
          <a:xfrm>
            <a:off x="454672" y="1604505"/>
            <a:ext cx="8229600" cy="1097279"/>
          </a:xfrm>
        </p:spPr>
        <p:txBody>
          <a:bodyPr/>
          <a:lstStyle/>
          <a:p>
            <a:pPr marL="0" indent="0">
              <a:buNone/>
            </a:pPr>
            <a:r>
              <a:rPr lang="en-US" sz="2200" dirty="0">
                <a:cs typeface="Times New Roman" panose="02020603050405020304" pitchFamily="18" charset="0"/>
              </a:rPr>
              <a:t>Write the balanced nuclear equation for the bombardment of nickel-58 by a proton, which produces a radioactive isotope and an alpha particle.</a:t>
            </a:r>
          </a:p>
        </p:txBody>
      </p:sp>
      <p:sp>
        <p:nvSpPr>
          <p:cNvPr id="6" name="Content Placeholder 5"/>
          <p:cNvSpPr>
            <a:spLocks noGrp="1"/>
          </p:cNvSpPr>
          <p:nvPr>
            <p:ph sz="quarter" idx="15"/>
          </p:nvPr>
        </p:nvSpPr>
        <p:spPr>
          <a:xfrm>
            <a:off x="454672" y="2778206"/>
            <a:ext cx="8232128" cy="341270"/>
          </a:xfrm>
        </p:spPr>
        <p:txBody>
          <a:bodyPr/>
          <a:lstStyle/>
          <a:p>
            <a:pPr marL="0" indent="0">
              <a:buNone/>
            </a:pPr>
            <a:r>
              <a:rPr lang="en-US" sz="2200" b="1" dirty="0">
                <a:solidFill>
                  <a:schemeClr val="tx1"/>
                </a:solidFill>
              </a:rPr>
              <a:t>Step 2</a:t>
            </a:r>
            <a:r>
              <a:rPr lang="en-US" sz="2200" b="1" dirty="0">
                <a:solidFill>
                  <a:srgbClr val="000000"/>
                </a:solidFill>
              </a:rPr>
              <a:t> </a:t>
            </a:r>
            <a:r>
              <a:rPr lang="en-US" sz="2200" b="1" dirty="0"/>
              <a:t>Determine the missing mass number.</a:t>
            </a:r>
          </a:p>
        </p:txBody>
      </p:sp>
      <p:graphicFrame>
        <p:nvGraphicFramePr>
          <p:cNvPr id="9" name="Object 8" descr="1 plus 58 = unknown plus 4. Subtract 4 from each side. 59 minus 4 = unknown. Solve. 59 minus 4 = 55 (mass number of new nucleus)."/>
          <p:cNvGraphicFramePr>
            <a:graphicFrameLocks noChangeAspect="1"/>
          </p:cNvGraphicFramePr>
          <p:nvPr>
            <p:extLst/>
          </p:nvPr>
        </p:nvGraphicFramePr>
        <p:xfrm>
          <a:off x="1582567" y="3288164"/>
          <a:ext cx="5422900" cy="1181100"/>
        </p:xfrm>
        <a:graphic>
          <a:graphicData uri="http://schemas.openxmlformats.org/presentationml/2006/ole">
            <mc:AlternateContent xmlns:mc="http://schemas.openxmlformats.org/markup-compatibility/2006">
              <mc:Choice xmlns:v="urn:schemas-microsoft-com:vml" Requires="v">
                <p:oleObj spid="_x0000_s31746" name="Equation" r:id="rId3" imgW="130149600" imgH="28346400" progId="Equation.DSMT4">
                  <p:embed/>
                </p:oleObj>
              </mc:Choice>
              <mc:Fallback>
                <p:oleObj name="Equation" r:id="rId3" imgW="130149600" imgH="28346400" progId="Equation.DSMT4">
                  <p:embed/>
                  <p:pic>
                    <p:nvPicPr>
                      <p:cNvPr id="9" name="Object 8" descr="1 plus 58 = unknown plus 4. Subtract 4 from each side. 59 minus 4 = unknown. Solve. 59 minus 4 = 55 (mass number of new nuc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567" y="3288164"/>
                        <a:ext cx="5422900"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ntent Placeholder 6"/>
          <p:cNvSpPr>
            <a:spLocks noGrp="1"/>
          </p:cNvSpPr>
          <p:nvPr>
            <p:ph sz="quarter" idx="16"/>
          </p:nvPr>
        </p:nvSpPr>
        <p:spPr>
          <a:xfrm>
            <a:off x="457200" y="4564065"/>
            <a:ext cx="8232128" cy="383631"/>
          </a:xfrm>
        </p:spPr>
        <p:txBody>
          <a:bodyPr/>
          <a:lstStyle/>
          <a:p>
            <a:pPr marL="0" indent="0">
              <a:buNone/>
            </a:pPr>
            <a:r>
              <a:rPr lang="en-US" sz="2200" b="1" dirty="0">
                <a:solidFill>
                  <a:schemeClr val="tx1"/>
                </a:solidFill>
              </a:rPr>
              <a:t>Step 3</a:t>
            </a:r>
            <a:r>
              <a:rPr lang="en-US" sz="2200" b="1" dirty="0">
                <a:solidFill>
                  <a:srgbClr val="7030A0"/>
                </a:solidFill>
              </a:rPr>
              <a:t> </a:t>
            </a:r>
            <a:r>
              <a:rPr lang="en-US" sz="2200" b="1" dirty="0"/>
              <a:t>Determine the missing atomic number.</a:t>
            </a:r>
            <a:endParaRPr lang="en-US" sz="2200" dirty="0"/>
          </a:p>
        </p:txBody>
      </p:sp>
      <p:graphicFrame>
        <p:nvGraphicFramePr>
          <p:cNvPr id="5123" name="Object 3" descr="1 plus 28 = unknown plus 2. Subtract 2 from each side. 29 minus 2 = unknown. Solve. 29 minus 2 = 27 (atomic number of new nucleus)."/>
          <p:cNvGraphicFramePr>
            <a:graphicFrameLocks noChangeAspect="1"/>
          </p:cNvGraphicFramePr>
          <p:nvPr>
            <p:extLst/>
          </p:nvPr>
        </p:nvGraphicFramePr>
        <p:xfrm>
          <a:off x="1557385" y="5081588"/>
          <a:ext cx="5588000" cy="1181100"/>
        </p:xfrm>
        <a:graphic>
          <a:graphicData uri="http://schemas.openxmlformats.org/presentationml/2006/ole">
            <mc:AlternateContent xmlns:mc="http://schemas.openxmlformats.org/markup-compatibility/2006">
              <mc:Choice xmlns:v="urn:schemas-microsoft-com:vml" Requires="v">
                <p:oleObj spid="_x0000_s31747" name="Equation" r:id="rId5" imgW="134112000" imgH="28346400" progId="Equation.DSMT4">
                  <p:embed/>
                </p:oleObj>
              </mc:Choice>
              <mc:Fallback>
                <p:oleObj name="Equation" r:id="rId5" imgW="134112000" imgH="28346400" progId="Equation.DSMT4">
                  <p:embed/>
                  <p:pic>
                    <p:nvPicPr>
                      <p:cNvPr id="5123" name="Object 3" descr="1 plus 28 = unknown plus 2. Subtract 2 from each side. 29 minus 2 = unknown. Solve. 29 minus 2 = 27 (atomic number of new nucle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7385" y="5081588"/>
                        <a:ext cx="5588000"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2 </a:t>
            </a:r>
            <a:r>
              <a:rPr lang="en-US" sz="2000" b="0" dirty="0"/>
              <a:t>(3 of 3)</a:t>
            </a:r>
          </a:p>
        </p:txBody>
      </p:sp>
      <p:sp>
        <p:nvSpPr>
          <p:cNvPr id="4" name="Content Placeholder 3"/>
          <p:cNvSpPr>
            <a:spLocks noGrp="1"/>
          </p:cNvSpPr>
          <p:nvPr>
            <p:ph sz="quarter" idx="14"/>
          </p:nvPr>
        </p:nvSpPr>
        <p:spPr>
          <a:xfrm>
            <a:off x="457199" y="1555201"/>
            <a:ext cx="8296275" cy="1140374"/>
          </a:xfrm>
        </p:spPr>
        <p:txBody>
          <a:bodyPr/>
          <a:lstStyle/>
          <a:p>
            <a:pPr marL="432" indent="0">
              <a:buNone/>
            </a:pPr>
            <a:r>
              <a:rPr lang="en-US" sz="2400" dirty="0"/>
              <a:t>Write the balanced nuclear equation for the bombardment of nickel-58 by a proton, which produces a radioactive isotope and an alpha particle.</a:t>
            </a:r>
          </a:p>
        </p:txBody>
      </p:sp>
      <p:sp>
        <p:nvSpPr>
          <p:cNvPr id="5" name="Content Placeholder 4"/>
          <p:cNvSpPr>
            <a:spLocks noGrp="1"/>
          </p:cNvSpPr>
          <p:nvPr>
            <p:ph sz="quarter" idx="15"/>
          </p:nvPr>
        </p:nvSpPr>
        <p:spPr>
          <a:xfrm>
            <a:off x="454672" y="2895600"/>
            <a:ext cx="8371828" cy="1143000"/>
          </a:xfrm>
        </p:spPr>
        <p:txBody>
          <a:bodyPr/>
          <a:lstStyle/>
          <a:p>
            <a:pPr marL="1123200" indent="-1123200">
              <a:buNone/>
            </a:pPr>
            <a:r>
              <a:rPr lang="en-US" sz="2400" b="1" dirty="0"/>
              <a:t>Step 4 Determine the symbol of the new nucleus. </a:t>
            </a:r>
            <a:r>
              <a:rPr lang="en-US" sz="2400" dirty="0"/>
              <a:t>On the periodic table, the element that has atomic number 27 is cobalt, C</a:t>
            </a:r>
            <a:r>
              <a:rPr lang="en-US" sz="100" dirty="0"/>
              <a:t> </a:t>
            </a:r>
            <a:r>
              <a:rPr lang="en-US" sz="2400" dirty="0"/>
              <a:t>o. The atomic symbol for this isotope</a:t>
            </a:r>
          </a:p>
        </p:txBody>
      </p:sp>
      <p:sp>
        <p:nvSpPr>
          <p:cNvPr id="3" name="Content Placeholder 2"/>
          <p:cNvSpPr>
            <a:spLocks noGrp="1"/>
          </p:cNvSpPr>
          <p:nvPr>
            <p:ph sz="quarter" idx="16"/>
          </p:nvPr>
        </p:nvSpPr>
        <p:spPr>
          <a:xfrm>
            <a:off x="457199" y="4165599"/>
            <a:ext cx="3295651" cy="415926"/>
          </a:xfrm>
        </p:spPr>
        <p:txBody>
          <a:bodyPr/>
          <a:lstStyle/>
          <a:p>
            <a:pPr marL="1123200" indent="0">
              <a:buNone/>
            </a:pPr>
            <a:r>
              <a:rPr lang="en-US" sz="2400" dirty="0"/>
              <a:t>of C</a:t>
            </a:r>
            <a:r>
              <a:rPr lang="en-US" sz="100" dirty="0"/>
              <a:t> </a:t>
            </a:r>
            <a:r>
              <a:rPr lang="en-US" sz="2400" dirty="0"/>
              <a:t>o is written</a:t>
            </a:r>
          </a:p>
        </p:txBody>
      </p:sp>
      <p:graphicFrame>
        <p:nvGraphicFramePr>
          <p:cNvPr id="10" name="Object 9" descr="Superscript 55, sub 27, C O."/>
          <p:cNvGraphicFramePr>
            <a:graphicFrameLocks noChangeAspect="1"/>
          </p:cNvGraphicFramePr>
          <p:nvPr>
            <p:extLst/>
          </p:nvPr>
        </p:nvGraphicFramePr>
        <p:xfrm>
          <a:off x="3867150" y="4160520"/>
          <a:ext cx="660400" cy="419100"/>
        </p:xfrm>
        <a:graphic>
          <a:graphicData uri="http://schemas.openxmlformats.org/presentationml/2006/ole">
            <mc:AlternateContent xmlns:mc="http://schemas.openxmlformats.org/markup-compatibility/2006">
              <mc:Choice xmlns:v="urn:schemas-microsoft-com:vml" Requires="v">
                <p:oleObj spid="_x0000_s32770" name="Equation" r:id="rId4" imgW="660240" imgH="419040" progId="Equation.DSMT4">
                  <p:embed/>
                </p:oleObj>
              </mc:Choice>
              <mc:Fallback>
                <p:oleObj name="Equation" r:id="rId4" imgW="660240" imgH="419040" progId="Equation.DSMT4">
                  <p:embed/>
                  <p:pic>
                    <p:nvPicPr>
                      <p:cNvPr id="10" name="Object 9" descr="Superscript 55, sub 27, C O."/>
                      <p:cNvPicPr/>
                      <p:nvPr/>
                    </p:nvPicPr>
                    <p:blipFill>
                      <a:blip r:embed="rId5"/>
                      <a:stretch>
                        <a:fillRect/>
                      </a:stretch>
                    </p:blipFill>
                    <p:spPr>
                      <a:xfrm>
                        <a:off x="3867150" y="4160520"/>
                        <a:ext cx="660400" cy="419100"/>
                      </a:xfrm>
                      <a:prstGeom prst="rect">
                        <a:avLst/>
                      </a:prstGeom>
                    </p:spPr>
                  </p:pic>
                </p:oleObj>
              </mc:Fallback>
            </mc:AlternateContent>
          </a:graphicData>
        </a:graphic>
      </p:graphicFrame>
      <p:sp>
        <p:nvSpPr>
          <p:cNvPr id="6" name="Content Placeholder 5"/>
          <p:cNvSpPr>
            <a:spLocks noGrp="1"/>
          </p:cNvSpPr>
          <p:nvPr>
            <p:ph sz="quarter" idx="17"/>
          </p:nvPr>
        </p:nvSpPr>
        <p:spPr>
          <a:xfrm>
            <a:off x="457200" y="4812042"/>
            <a:ext cx="5803900" cy="455283"/>
          </a:xfrm>
        </p:spPr>
        <p:txBody>
          <a:bodyPr/>
          <a:lstStyle/>
          <a:p>
            <a:pPr marL="432" indent="0">
              <a:buNone/>
            </a:pPr>
            <a:r>
              <a:rPr lang="en-US" sz="2400" b="1" dirty="0"/>
              <a:t>Step 5 Complete the nuclear equation.</a:t>
            </a:r>
          </a:p>
        </p:txBody>
      </p:sp>
      <p:graphicFrame>
        <p:nvGraphicFramePr>
          <p:cNvPr id="11" name="Object 10" descr="Superscript 1, sub 1, H, plus superscript 58, sub 28, N i, yields unknown plus superscript 4, sub 2, H e."/>
          <p:cNvGraphicFramePr>
            <a:graphicFrameLocks noChangeAspect="1"/>
          </p:cNvGraphicFramePr>
          <p:nvPr>
            <p:extLst/>
          </p:nvPr>
        </p:nvGraphicFramePr>
        <p:xfrm>
          <a:off x="1352550" y="5412000"/>
          <a:ext cx="4013200" cy="419100"/>
        </p:xfrm>
        <a:graphic>
          <a:graphicData uri="http://schemas.openxmlformats.org/presentationml/2006/ole">
            <mc:AlternateContent xmlns:mc="http://schemas.openxmlformats.org/markup-compatibility/2006">
              <mc:Choice xmlns:v="urn:schemas-microsoft-com:vml" Requires="v">
                <p:oleObj spid="_x0000_s32771" name="Equation" r:id="rId6" imgW="4012920" imgH="419040" progId="Equation.DSMT4">
                  <p:embed/>
                </p:oleObj>
              </mc:Choice>
              <mc:Fallback>
                <p:oleObj name="Equation" r:id="rId6" imgW="4012920" imgH="419040" progId="Equation.DSMT4">
                  <p:embed/>
                  <p:pic>
                    <p:nvPicPr>
                      <p:cNvPr id="11" name="Object 10" descr="Superscript 1, sub 1, H, plus superscript 58, sub 28, N i, yields unknown plus superscript 4, sub 2, H e."/>
                      <p:cNvPicPr/>
                      <p:nvPr/>
                    </p:nvPicPr>
                    <p:blipFill>
                      <a:blip r:embed="rId7"/>
                      <a:stretch>
                        <a:fillRect/>
                      </a:stretch>
                    </p:blipFill>
                    <p:spPr>
                      <a:xfrm>
                        <a:off x="1352550" y="5412000"/>
                        <a:ext cx="4013200" cy="419100"/>
                      </a:xfrm>
                      <a:prstGeom prst="rect">
                        <a:avLst/>
                      </a:prstGeom>
                    </p:spPr>
                  </p:pic>
                </p:oleObj>
              </mc:Fallback>
            </mc:AlternateContent>
          </a:graphicData>
        </a:graphic>
      </p:graphicFrame>
      <p:pic>
        <p:nvPicPr>
          <p:cNvPr id="9" name="Content Placeholder 8" descr="Two adjacent elements are given from left to right as follows: superscript 55, sub 27, C o, and superscript 58, sub 28, N i. For long description in Notes pane, press F6."/>
          <p:cNvPicPr>
            <a:picLocks noGrp="1" noChangeAspect="1"/>
          </p:cNvPicPr>
          <p:nvPr>
            <p:ph sz="quarter" idx="18"/>
          </p:nvPr>
        </p:nvPicPr>
        <p:blipFill>
          <a:blip r:embed="rId8"/>
          <a:stretch>
            <a:fillRect/>
          </a:stretch>
        </p:blipFill>
        <p:spPr>
          <a:xfrm>
            <a:off x="6430254" y="4398645"/>
            <a:ext cx="2268366" cy="1997710"/>
          </a:xfrm>
          <a:prstGeom prst="rect">
            <a:avLst/>
          </a:prstGeom>
        </p:spPr>
      </p:pic>
    </p:spTree>
    <p:extLst>
      <p:ext uri="{BB962C8B-B14F-4D97-AF65-F5344CB8AC3E}">
        <p14:creationId xmlns:p14="http://schemas.microsoft.com/office/powerpoint/2010/main" val="2808758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5.4 Half-Life of a Radioisotope</a:t>
            </a:r>
          </a:p>
        </p:txBody>
      </p:sp>
      <p:sp>
        <p:nvSpPr>
          <p:cNvPr id="4" name="Content Placeholder 3"/>
          <p:cNvSpPr>
            <a:spLocks noGrp="1"/>
          </p:cNvSpPr>
          <p:nvPr>
            <p:ph sz="quarter" idx="14"/>
          </p:nvPr>
        </p:nvSpPr>
        <p:spPr>
          <a:xfrm>
            <a:off x="457201" y="1555200"/>
            <a:ext cx="3581400" cy="1212663"/>
          </a:xfrm>
        </p:spPr>
        <p:txBody>
          <a:bodyPr/>
          <a:lstStyle/>
          <a:p>
            <a:pPr marL="432" indent="0">
              <a:buNone/>
            </a:pPr>
            <a:r>
              <a:rPr lang="en-US" sz="2400" dirty="0"/>
              <a:t>The age of the Dead Sea Scrolls was determined using carbon-14.</a:t>
            </a:r>
          </a:p>
        </p:txBody>
      </p:sp>
      <p:pic>
        <p:nvPicPr>
          <p:cNvPr id="7" name="Content Placeholder 6" descr="The Dead Sea scrolls, with part of the parchment decayed and missing."/>
          <p:cNvPicPr>
            <a:picLocks noGrp="1" noChangeAspect="1"/>
          </p:cNvPicPr>
          <p:nvPr>
            <p:ph sz="quarter" idx="15"/>
          </p:nvPr>
        </p:nvPicPr>
        <p:blipFill>
          <a:blip r:embed="rId2"/>
          <a:stretch>
            <a:fillRect/>
          </a:stretch>
        </p:blipFill>
        <p:spPr>
          <a:xfrm>
            <a:off x="4381484" y="1555200"/>
            <a:ext cx="4191350" cy="2889579"/>
          </a:xfrm>
          <a:prstGeom prst="rect">
            <a:avLst/>
          </a:prstGeom>
        </p:spPr>
      </p:pic>
      <p:sp>
        <p:nvSpPr>
          <p:cNvPr id="3" name="Content Placeholder 2"/>
          <p:cNvSpPr>
            <a:spLocks noGrp="1"/>
          </p:cNvSpPr>
          <p:nvPr>
            <p:ph sz="quarter" idx="16"/>
          </p:nvPr>
        </p:nvSpPr>
        <p:spPr>
          <a:xfrm>
            <a:off x="457200" y="4903357"/>
            <a:ext cx="8369300" cy="1168954"/>
          </a:xfrm>
        </p:spPr>
        <p:txBody>
          <a:bodyPr/>
          <a:lstStyle/>
          <a:p>
            <a:pPr marL="432" indent="0">
              <a:buNone/>
            </a:pPr>
            <a:r>
              <a:rPr lang="en-US" sz="2400" b="1" dirty="0"/>
              <a:t>Learning Goal </a:t>
            </a:r>
            <a:r>
              <a:rPr lang="en-US" sz="2400" dirty="0"/>
              <a:t>Given the half-life of a radioisotope, calculate the amount of radioisotope remaining after one or more half-lives.</a:t>
            </a:r>
          </a:p>
        </p:txBody>
      </p:sp>
    </p:spTree>
    <p:extLst>
      <p:ext uri="{BB962C8B-B14F-4D97-AF65-F5344CB8AC3E}">
        <p14:creationId xmlns:p14="http://schemas.microsoft.com/office/powerpoint/2010/main" val="1331649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Half-Life of a Radioisotope</a:t>
            </a:r>
          </a:p>
        </p:txBody>
      </p:sp>
      <p:sp>
        <p:nvSpPr>
          <p:cNvPr id="3" name="Content Placeholder 2"/>
          <p:cNvSpPr>
            <a:spLocks noGrp="1"/>
          </p:cNvSpPr>
          <p:nvPr>
            <p:ph sz="quarter" idx="13"/>
          </p:nvPr>
        </p:nvSpPr>
        <p:spPr>
          <a:xfrm>
            <a:off x="457200" y="1556327"/>
            <a:ext cx="8229600" cy="1186873"/>
          </a:xfrm>
        </p:spPr>
        <p:txBody>
          <a:bodyPr/>
          <a:lstStyle/>
          <a:p>
            <a:pPr marL="432" indent="0">
              <a:buNone/>
            </a:pPr>
            <a:r>
              <a:rPr lang="en-US" sz="2400" dirty="0"/>
              <a:t>The </a:t>
            </a:r>
            <a:r>
              <a:rPr lang="en-US" sz="2400" b="1" dirty="0"/>
              <a:t>half-life</a:t>
            </a:r>
            <a:r>
              <a:rPr lang="en-US" sz="2400" dirty="0"/>
              <a:t> of a radioisotope is the time for the radiation level (activity) to decrease (decay) to one-half of its original value.</a:t>
            </a:r>
          </a:p>
        </p:txBody>
      </p:sp>
      <p:pic>
        <p:nvPicPr>
          <p:cNvPr id="5" name="Content Placeholder 4" descr="The process is as follows. For long description in Notes pane, press F6."/>
          <p:cNvPicPr>
            <a:picLocks noGrp="1" noChangeAspect="1"/>
          </p:cNvPicPr>
          <p:nvPr>
            <p:ph sz="quarter" idx="14"/>
          </p:nvPr>
        </p:nvPicPr>
        <p:blipFill>
          <a:blip r:embed="rId3"/>
          <a:stretch>
            <a:fillRect/>
          </a:stretch>
        </p:blipFill>
        <p:spPr>
          <a:xfrm>
            <a:off x="1251761" y="2986088"/>
            <a:ext cx="6640478" cy="3090862"/>
          </a:xfrm>
          <a:prstGeom prst="rect">
            <a:avLst/>
          </a:prstGeom>
        </p:spPr>
      </p:pic>
    </p:spTree>
    <p:extLst>
      <p:ext uri="{BB962C8B-B14F-4D97-AF65-F5344CB8AC3E}">
        <p14:creationId xmlns:p14="http://schemas.microsoft.com/office/powerpoint/2010/main" val="3396208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Decay Curve</a:t>
            </a:r>
          </a:p>
        </p:txBody>
      </p:sp>
      <p:sp>
        <p:nvSpPr>
          <p:cNvPr id="4" name="Content Placeholder 3"/>
          <p:cNvSpPr>
            <a:spLocks noGrp="1"/>
          </p:cNvSpPr>
          <p:nvPr>
            <p:ph sz="quarter" idx="14"/>
          </p:nvPr>
        </p:nvSpPr>
        <p:spPr>
          <a:xfrm>
            <a:off x="457200" y="1555200"/>
            <a:ext cx="8229600" cy="817420"/>
          </a:xfrm>
        </p:spPr>
        <p:txBody>
          <a:bodyPr/>
          <a:lstStyle/>
          <a:p>
            <a:pPr marL="432" indent="0">
              <a:buNone/>
            </a:pPr>
            <a:r>
              <a:rPr lang="en-US" sz="2400" dirty="0"/>
              <a:t>A </a:t>
            </a:r>
            <a:r>
              <a:rPr lang="en-US" sz="2400" b="1" dirty="0"/>
              <a:t>decay curve </a:t>
            </a:r>
            <a:r>
              <a:rPr lang="en-US" sz="2400" dirty="0"/>
              <a:t>is a diagram illustrating the decay of a radioactive isotope.</a:t>
            </a:r>
          </a:p>
        </p:txBody>
      </p:sp>
      <p:pic>
        <p:nvPicPr>
          <p:cNvPr id="7" name="Content Placeholder 6" descr="A bar chart plots amount of I 131 in milligrams versus time in days. For long description in Notes pane, press F6."/>
          <p:cNvPicPr>
            <a:picLocks noGrp="1" noChangeAspect="1"/>
          </p:cNvPicPr>
          <p:nvPr>
            <p:ph sz="quarter" idx="15"/>
          </p:nvPr>
        </p:nvPicPr>
        <p:blipFill>
          <a:blip r:embed="rId3"/>
          <a:stretch>
            <a:fillRect/>
          </a:stretch>
        </p:blipFill>
        <p:spPr>
          <a:xfrm>
            <a:off x="2680956" y="2512596"/>
            <a:ext cx="3782088" cy="2484000"/>
          </a:xfrm>
          <a:prstGeom prst="rect">
            <a:avLst/>
          </a:prstGeom>
        </p:spPr>
      </p:pic>
      <p:sp>
        <p:nvSpPr>
          <p:cNvPr id="3" name="Content Placeholder 2"/>
          <p:cNvSpPr>
            <a:spLocks noGrp="1"/>
          </p:cNvSpPr>
          <p:nvPr>
            <p:ph sz="quarter" idx="16"/>
          </p:nvPr>
        </p:nvSpPr>
        <p:spPr>
          <a:xfrm>
            <a:off x="457200" y="5146097"/>
            <a:ext cx="8280400" cy="1168977"/>
          </a:xfrm>
        </p:spPr>
        <p:txBody>
          <a:bodyPr/>
          <a:lstStyle/>
          <a:p>
            <a:pPr marL="432" indent="0">
              <a:buNone/>
            </a:pPr>
            <a:r>
              <a:rPr lang="en-US" sz="2400" dirty="0"/>
              <a:t>The decay curve for iodine-131 shows that one-half of the radioactive sample decays and one-half remains radioactive after each half-life of 8 days.</a:t>
            </a:r>
          </a:p>
        </p:txBody>
      </p:sp>
    </p:spTree>
    <p:extLst>
      <p:ext uri="{BB962C8B-B14F-4D97-AF65-F5344CB8AC3E}">
        <p14:creationId xmlns:p14="http://schemas.microsoft.com/office/powerpoint/2010/main" val="157998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Half-Lives of Radioisotopes </a:t>
            </a:r>
            <a:r>
              <a:rPr lang="en-US" sz="2000" b="0" dirty="0"/>
              <a:t>(1 of 2)</a:t>
            </a:r>
          </a:p>
        </p:txBody>
      </p:sp>
      <p:sp>
        <p:nvSpPr>
          <p:cNvPr id="3" name="Content Placeholder 2"/>
          <p:cNvSpPr>
            <a:spLocks noGrp="1"/>
          </p:cNvSpPr>
          <p:nvPr>
            <p:ph sz="quarter" idx="13"/>
          </p:nvPr>
        </p:nvSpPr>
        <p:spPr>
          <a:xfrm>
            <a:off x="457200" y="1556327"/>
            <a:ext cx="8229600" cy="450273"/>
          </a:xfrm>
        </p:spPr>
        <p:txBody>
          <a:bodyPr/>
          <a:lstStyle/>
          <a:p>
            <a:pPr marL="432" indent="0">
              <a:buNone/>
            </a:pPr>
            <a:r>
              <a:rPr lang="en-US" sz="2400" b="1" dirty="0"/>
              <a:t>Table 5.7 </a:t>
            </a:r>
            <a:r>
              <a:rPr lang="en-US" sz="2400" dirty="0"/>
              <a:t>Half-Lives of Some Radioisotopes</a:t>
            </a:r>
          </a:p>
        </p:txBody>
      </p:sp>
      <p:graphicFrame>
        <p:nvGraphicFramePr>
          <p:cNvPr id="5" name="Content Placeholder 4"/>
          <p:cNvGraphicFramePr>
            <a:graphicFrameLocks noGrp="1"/>
          </p:cNvGraphicFramePr>
          <p:nvPr>
            <p:ph sz="quarter" idx="14"/>
            <p:extLst/>
          </p:nvPr>
        </p:nvGraphicFramePr>
        <p:xfrm>
          <a:off x="457200" y="2249488"/>
          <a:ext cx="8229600" cy="3708400"/>
        </p:xfrm>
        <a:graphic>
          <a:graphicData uri="http://schemas.openxmlformats.org/drawingml/2006/table">
            <a:tbl>
              <a:tblPr firstRow="1" bandRow="1">
                <a:tableStyleId>{2D5ABB26-0587-4C30-8999-92F81FD0307C}</a:tableStyleId>
              </a:tblPr>
              <a:tblGrid>
                <a:gridCol w="3657600">
                  <a:extLst>
                    <a:ext uri="{9D8B030D-6E8A-4147-A177-3AD203B41FA5}">
                      <a16:colId xmlns:a16="http://schemas.microsoft.com/office/drawing/2014/main" val="402068733"/>
                    </a:ext>
                  </a:extLst>
                </a:gridCol>
                <a:gridCol w="1473200">
                  <a:extLst>
                    <a:ext uri="{9D8B030D-6E8A-4147-A177-3AD203B41FA5}">
                      <a16:colId xmlns:a16="http://schemas.microsoft.com/office/drawing/2014/main" val="612738632"/>
                    </a:ext>
                  </a:extLst>
                </a:gridCol>
                <a:gridCol w="1181100">
                  <a:extLst>
                    <a:ext uri="{9D8B030D-6E8A-4147-A177-3AD203B41FA5}">
                      <a16:colId xmlns:a16="http://schemas.microsoft.com/office/drawing/2014/main" val="3164620353"/>
                    </a:ext>
                  </a:extLst>
                </a:gridCol>
                <a:gridCol w="1917700">
                  <a:extLst>
                    <a:ext uri="{9D8B030D-6E8A-4147-A177-3AD203B41FA5}">
                      <a16:colId xmlns:a16="http://schemas.microsoft.com/office/drawing/2014/main" val="326630917"/>
                    </a:ext>
                  </a:extLst>
                </a:gridCol>
              </a:tblGrid>
              <a:tr h="370840">
                <a:tc>
                  <a:txBody>
                    <a:bodyPr/>
                    <a:lstStyle/>
                    <a:p>
                      <a:r>
                        <a:rPr lang="en-US" sz="1600" b="1" dirty="0">
                          <a:solidFill>
                            <a:schemeClr val="tx1"/>
                          </a:solidFill>
                        </a:rPr>
                        <a:t>Element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solidFill>
                            <a:schemeClr val="tx1"/>
                          </a:solidFill>
                        </a:rPr>
                        <a:t>Radioisotope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solidFill>
                            <a:schemeClr val="tx1"/>
                          </a:solidFill>
                        </a:rPr>
                        <a:t>Half-Life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solidFill>
                            <a:schemeClr val="tx1"/>
                          </a:solidFill>
                        </a:rPr>
                        <a:t>Type of Radiation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32112334"/>
                  </a:ext>
                </a:extLst>
              </a:tr>
              <a:tr h="370840">
                <a:tc>
                  <a:txBody>
                    <a:bodyPr/>
                    <a:lstStyle/>
                    <a:p>
                      <a:r>
                        <a:rPr lang="en-US" sz="1600" b="1" dirty="0">
                          <a:solidFill>
                            <a:schemeClr val="tx1"/>
                          </a:solidFill>
                        </a:rPr>
                        <a:t>Naturally Occurring Radioisotopes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3758292"/>
                  </a:ext>
                </a:extLst>
              </a:tr>
              <a:tr h="370840">
                <a:tc>
                  <a:txBody>
                    <a:bodyPr/>
                    <a:lstStyle/>
                    <a:p>
                      <a:r>
                        <a:rPr lang="en-US" sz="1600" dirty="0">
                          <a:solidFill>
                            <a:schemeClr val="tx1"/>
                          </a:solidFill>
                        </a:rPr>
                        <a:t>Carbon-14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Super 14, sub 6,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5730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8726077"/>
                  </a:ext>
                </a:extLst>
              </a:tr>
              <a:tr h="370840">
                <a:tc>
                  <a:txBody>
                    <a:bodyPr/>
                    <a:lstStyle/>
                    <a:p>
                      <a:r>
                        <a:rPr lang="en-US" sz="1600" dirty="0">
                          <a:solidFill>
                            <a:schemeClr val="tx1"/>
                          </a:solidFill>
                        </a:rPr>
                        <a:t>Potassium-40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Super 40, sub 19, K</a:t>
                      </a:r>
                    </a:p>
                    <a:p>
                      <a:endParaRPr lang="en-US" sz="1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1.3 times 10 to the ninth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Beta, 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7987882"/>
                  </a:ext>
                </a:extLst>
              </a:tr>
              <a:tr h="370840">
                <a:tc>
                  <a:txBody>
                    <a:bodyPr/>
                    <a:lstStyle/>
                    <a:p>
                      <a:r>
                        <a:rPr lang="en-US" sz="1600" dirty="0">
                          <a:solidFill>
                            <a:schemeClr val="tx1"/>
                          </a:solidFill>
                        </a:rPr>
                        <a:t>Radium-226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00" dirty="0">
                          <a:solidFill>
                            <a:schemeClr val="tx1"/>
                          </a:solidFill>
                        </a:rPr>
                        <a:t>Super 226, sub 88, 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1600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Alpha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5438799"/>
                  </a:ext>
                </a:extLst>
              </a:tr>
              <a:tr h="370840">
                <a:tc>
                  <a:txBody>
                    <a:bodyPr/>
                    <a:lstStyle/>
                    <a:p>
                      <a:r>
                        <a:rPr lang="en-US" sz="1600" dirty="0">
                          <a:solidFill>
                            <a:schemeClr val="tx1"/>
                          </a:solidFill>
                        </a:rPr>
                        <a:t>Strontium-90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00" dirty="0">
                          <a:solidFill>
                            <a:schemeClr val="tx1"/>
                          </a:solidFill>
                        </a:rPr>
                        <a:t>Super 90, sub 38, S 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38.1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Alpha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467426"/>
                  </a:ext>
                </a:extLst>
              </a:tr>
              <a:tr h="370840">
                <a:tc>
                  <a:txBody>
                    <a:bodyPr/>
                    <a:lstStyle/>
                    <a:p>
                      <a:r>
                        <a:rPr lang="en-US" sz="1600" dirty="0">
                          <a:solidFill>
                            <a:schemeClr val="tx1"/>
                          </a:solidFill>
                        </a:rPr>
                        <a:t>Uranium-238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Super 238, sub 92, 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4.5 times 10 to the ninth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Alpha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5957042"/>
                  </a:ext>
                </a:extLst>
              </a:tr>
              <a:tr h="370840">
                <a:tc>
                  <a:txBody>
                    <a:bodyPr/>
                    <a:lstStyle/>
                    <a:p>
                      <a:r>
                        <a:rPr lang="en-US" sz="1600" b="1" dirty="0">
                          <a:solidFill>
                            <a:schemeClr val="tx1"/>
                          </a:solidFill>
                        </a:rPr>
                        <a:t>Some Medical Radioisotopes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4906651"/>
                  </a:ext>
                </a:extLst>
              </a:tr>
              <a:tr h="370840">
                <a:tc>
                  <a:txBody>
                    <a:bodyPr/>
                    <a:lstStyle/>
                    <a:p>
                      <a:r>
                        <a:rPr lang="en-US" sz="1600" dirty="0">
                          <a:solidFill>
                            <a:schemeClr val="tx1"/>
                          </a:solidFill>
                        </a:rPr>
                        <a:t>Carbon-11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Super 11, sub 6,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20. 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Positron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6137251"/>
                  </a:ext>
                </a:extLst>
              </a:tr>
              <a:tr h="370840">
                <a:tc>
                  <a:txBody>
                    <a:bodyPr/>
                    <a:lstStyle/>
                    <a:p>
                      <a:r>
                        <a:rPr lang="en-US" sz="1600" dirty="0">
                          <a:solidFill>
                            <a:schemeClr val="tx1"/>
                          </a:solidFill>
                        </a:rPr>
                        <a:t>Chromium-51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pt-BR" sz="100" dirty="0">
                          <a:solidFill>
                            <a:schemeClr val="tx1"/>
                          </a:solidFill>
                        </a:rPr>
                        <a:t>Super 51, sub 24, C 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28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6145992"/>
                  </a:ext>
                </a:extLst>
              </a:tr>
            </a:tbl>
          </a:graphicData>
        </a:graphic>
      </p:graphicFrame>
      <p:graphicFrame>
        <p:nvGraphicFramePr>
          <p:cNvPr id="6" name="Object 5">
            <a:extLst>
              <a:ext uri="{C183D7F6-B498-43B3-948B-1728B52AA6E4}">
                <adec:decorative xmlns:adec="http://schemas.microsoft.com/office/drawing/2017/decorative" val="1"/>
              </a:ext>
            </a:extLst>
          </p:cNvPr>
          <p:cNvGraphicFramePr>
            <a:graphicFrameLocks noChangeAspect="1"/>
          </p:cNvGraphicFramePr>
          <p:nvPr>
            <p:extLst/>
          </p:nvPr>
        </p:nvGraphicFramePr>
        <p:xfrm>
          <a:off x="4178300" y="3000375"/>
          <a:ext cx="330200" cy="304800"/>
        </p:xfrm>
        <a:graphic>
          <a:graphicData uri="http://schemas.openxmlformats.org/presentationml/2006/ole">
            <mc:AlternateContent xmlns:mc="http://schemas.openxmlformats.org/markup-compatibility/2006">
              <mc:Choice xmlns:v="urn:schemas-microsoft-com:vml" Requires="v">
                <p:oleObj spid="_x0000_s33794" name="Equation" r:id="rId3" imgW="330120" imgH="304560" progId="Equation.DSMT4">
                  <p:embed/>
                </p:oleObj>
              </mc:Choice>
              <mc:Fallback>
                <p:oleObj name="Equation" r:id="rId3" imgW="330120" imgH="304560" progId="Equation.DSMT4">
                  <p:embed/>
                  <p:pic>
                    <p:nvPicPr>
                      <p:cNvPr id="6" name="Object 5">
                        <a:extLst>
                          <a:ext uri="{C183D7F6-B498-43B3-948B-1728B52AA6E4}">
                            <adec:decorative xmlns:adec="http://schemas.microsoft.com/office/drawing/2017/decorative" val="1"/>
                          </a:ext>
                        </a:extLst>
                      </p:cNvPr>
                      <p:cNvPicPr/>
                      <p:nvPr/>
                    </p:nvPicPr>
                    <p:blipFill>
                      <a:blip r:embed="rId4"/>
                      <a:stretch>
                        <a:fillRect/>
                      </a:stretch>
                    </p:blipFill>
                    <p:spPr>
                      <a:xfrm>
                        <a:off x="4178300" y="3000375"/>
                        <a:ext cx="330200" cy="304800"/>
                      </a:xfrm>
                      <a:prstGeom prst="rect">
                        <a:avLst/>
                      </a:prstGeom>
                      <a:solidFill>
                        <a:schemeClr val="bg1"/>
                      </a:solidFill>
                    </p:spPr>
                  </p:pic>
                </p:oleObj>
              </mc:Fallback>
            </mc:AlternateContent>
          </a:graphicData>
        </a:graphic>
      </p:graphicFrame>
      <p:graphicFrame>
        <p:nvGraphicFramePr>
          <p:cNvPr id="7" name="Object 6">
            <a:extLst>
              <a:ext uri="{C183D7F6-B498-43B3-948B-1728B52AA6E4}">
                <adec:decorative xmlns:adec="http://schemas.microsoft.com/office/drawing/2017/decorative" val="1"/>
              </a:ext>
            </a:extLst>
          </p:cNvPr>
          <p:cNvGraphicFramePr>
            <a:graphicFrameLocks noChangeAspect="1"/>
          </p:cNvGraphicFramePr>
          <p:nvPr>
            <p:extLst/>
          </p:nvPr>
        </p:nvGraphicFramePr>
        <p:xfrm>
          <a:off x="4165600" y="3395663"/>
          <a:ext cx="342900" cy="304800"/>
        </p:xfrm>
        <a:graphic>
          <a:graphicData uri="http://schemas.openxmlformats.org/presentationml/2006/ole">
            <mc:AlternateContent xmlns:mc="http://schemas.openxmlformats.org/markup-compatibility/2006">
              <mc:Choice xmlns:v="urn:schemas-microsoft-com:vml" Requires="v">
                <p:oleObj spid="_x0000_s33795" name="Equation" r:id="rId5" imgW="342720" imgH="304560" progId="Equation.DSMT4">
                  <p:embed/>
                </p:oleObj>
              </mc:Choice>
              <mc:Fallback>
                <p:oleObj name="Equation" r:id="rId5" imgW="342720" imgH="304560" progId="Equation.DSMT4">
                  <p:embed/>
                  <p:pic>
                    <p:nvPicPr>
                      <p:cNvPr id="7" name="Object 6">
                        <a:extLst>
                          <a:ext uri="{C183D7F6-B498-43B3-948B-1728B52AA6E4}">
                            <adec:decorative xmlns:adec="http://schemas.microsoft.com/office/drawing/2017/decorative" val="1"/>
                          </a:ext>
                        </a:extLst>
                      </p:cNvPr>
                      <p:cNvPicPr/>
                      <p:nvPr/>
                    </p:nvPicPr>
                    <p:blipFill>
                      <a:blip r:embed="rId6"/>
                      <a:stretch>
                        <a:fillRect/>
                      </a:stretch>
                    </p:blipFill>
                    <p:spPr>
                      <a:xfrm>
                        <a:off x="4165600" y="3395663"/>
                        <a:ext cx="342900" cy="304800"/>
                      </a:xfrm>
                      <a:prstGeom prst="rect">
                        <a:avLst/>
                      </a:prstGeom>
                      <a:solidFill>
                        <a:schemeClr val="bg1"/>
                      </a:solidFill>
                    </p:spPr>
                  </p:pic>
                </p:oleObj>
              </mc:Fallback>
            </mc:AlternateContent>
          </a:graphicData>
        </a:graphic>
      </p:graphicFrame>
      <p:graphicFrame>
        <p:nvGraphicFramePr>
          <p:cNvPr id="13" name="Object 12">
            <a:extLst>
              <a:ext uri="{C183D7F6-B498-43B3-948B-1728B52AA6E4}">
                <adec:decorative xmlns:adec="http://schemas.microsoft.com/office/drawing/2017/decorative" val="1"/>
              </a:ext>
            </a:extLst>
          </p:cNvPr>
          <p:cNvGraphicFramePr>
            <a:graphicFrameLocks noChangeAspect="1"/>
          </p:cNvGraphicFramePr>
          <p:nvPr>
            <p:extLst/>
          </p:nvPr>
        </p:nvGraphicFramePr>
        <p:xfrm>
          <a:off x="5670550" y="3402013"/>
          <a:ext cx="1028700" cy="292100"/>
        </p:xfrm>
        <a:graphic>
          <a:graphicData uri="http://schemas.openxmlformats.org/presentationml/2006/ole">
            <mc:AlternateContent xmlns:mc="http://schemas.openxmlformats.org/markup-compatibility/2006">
              <mc:Choice xmlns:v="urn:schemas-microsoft-com:vml" Requires="v">
                <p:oleObj spid="_x0000_s33796" name="Equation" r:id="rId7" imgW="1028520" imgH="291960" progId="Equation.DSMT4">
                  <p:embed/>
                </p:oleObj>
              </mc:Choice>
              <mc:Fallback>
                <p:oleObj name="Equation" r:id="rId7" imgW="1028520" imgH="291960" progId="Equation.DSMT4">
                  <p:embed/>
                  <p:pic>
                    <p:nvPicPr>
                      <p:cNvPr id="13" name="Object 12">
                        <a:extLst>
                          <a:ext uri="{C183D7F6-B498-43B3-948B-1728B52AA6E4}">
                            <adec:decorative xmlns:adec="http://schemas.microsoft.com/office/drawing/2017/decorative" val="1"/>
                          </a:ext>
                        </a:extLst>
                      </p:cNvPr>
                      <p:cNvPicPr/>
                      <p:nvPr/>
                    </p:nvPicPr>
                    <p:blipFill>
                      <a:blip r:embed="rId8"/>
                      <a:stretch>
                        <a:fillRect/>
                      </a:stretch>
                    </p:blipFill>
                    <p:spPr>
                      <a:xfrm>
                        <a:off x="5670550" y="3402013"/>
                        <a:ext cx="1028700" cy="292100"/>
                      </a:xfrm>
                      <a:prstGeom prst="rect">
                        <a:avLst/>
                      </a:prstGeom>
                      <a:solidFill>
                        <a:schemeClr val="bg1"/>
                      </a:solidFill>
                    </p:spPr>
                  </p:pic>
                </p:oleObj>
              </mc:Fallback>
            </mc:AlternateContent>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nvPr>
        </p:nvGraphicFramePr>
        <p:xfrm>
          <a:off x="4204222" y="3774183"/>
          <a:ext cx="473364" cy="277091"/>
        </p:xfrm>
        <a:graphic>
          <a:graphicData uri="http://schemas.openxmlformats.org/presentationml/2006/ole">
            <mc:AlternateContent xmlns:mc="http://schemas.openxmlformats.org/markup-compatibility/2006">
              <mc:Choice xmlns:v="urn:schemas-microsoft-com:vml" Requires="v">
                <p:oleObj spid="_x0000_s33797" name="Equation" r:id="rId9" imgW="520560" imgH="304560" progId="Equation.DSMT4">
                  <p:embed/>
                </p:oleObj>
              </mc:Choice>
              <mc:Fallback>
                <p:oleObj name="Equation" r:id="rId9" imgW="520560" imgH="304560" progId="Equation.DSMT4">
                  <p:embed/>
                  <p:pic>
                    <p:nvPicPr>
                      <p:cNvPr id="8" name="Object 7">
                        <a:extLst>
                          <a:ext uri="{C183D7F6-B498-43B3-948B-1728B52AA6E4}">
                            <adec:decorative xmlns:adec="http://schemas.microsoft.com/office/drawing/2017/decorative" val="1"/>
                          </a:ext>
                        </a:extLst>
                      </p:cNvPr>
                      <p:cNvPicPr/>
                      <p:nvPr/>
                    </p:nvPicPr>
                    <p:blipFill>
                      <a:blip r:embed="rId10"/>
                      <a:stretch>
                        <a:fillRect/>
                      </a:stretch>
                    </p:blipFill>
                    <p:spPr>
                      <a:xfrm>
                        <a:off x="4204222" y="3774183"/>
                        <a:ext cx="473364" cy="277091"/>
                      </a:xfrm>
                      <a:prstGeom prst="rect">
                        <a:avLst/>
                      </a:prstGeom>
                      <a:solidFill>
                        <a:schemeClr val="bg1"/>
                      </a:solidFill>
                    </p:spPr>
                  </p:pic>
                </p:oleObj>
              </mc:Fallback>
            </mc:AlternateContent>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nvPr>
        </p:nvGraphicFramePr>
        <p:xfrm>
          <a:off x="4199027" y="4147039"/>
          <a:ext cx="369455" cy="277091"/>
        </p:xfrm>
        <a:graphic>
          <a:graphicData uri="http://schemas.openxmlformats.org/presentationml/2006/ole">
            <mc:AlternateContent xmlns:mc="http://schemas.openxmlformats.org/markup-compatibility/2006">
              <mc:Choice xmlns:v="urn:schemas-microsoft-com:vml" Requires="v">
                <p:oleObj spid="_x0000_s33798" name="Equation" r:id="rId11" imgW="406080" imgH="304560" progId="Equation.DSMT4">
                  <p:embed/>
                </p:oleObj>
              </mc:Choice>
              <mc:Fallback>
                <p:oleObj name="Equation" r:id="rId11" imgW="406080" imgH="304560" progId="Equation.DSMT4">
                  <p:embed/>
                  <p:pic>
                    <p:nvPicPr>
                      <p:cNvPr id="9" name="Object 8">
                        <a:extLst>
                          <a:ext uri="{C183D7F6-B498-43B3-948B-1728B52AA6E4}">
                            <adec:decorative xmlns:adec="http://schemas.microsoft.com/office/drawing/2017/decorative" val="1"/>
                          </a:ext>
                        </a:extLst>
                      </p:cNvPr>
                      <p:cNvPicPr/>
                      <p:nvPr/>
                    </p:nvPicPr>
                    <p:blipFill>
                      <a:blip r:embed="rId12"/>
                      <a:stretch>
                        <a:fillRect/>
                      </a:stretch>
                    </p:blipFill>
                    <p:spPr>
                      <a:xfrm>
                        <a:off x="4199027" y="4147039"/>
                        <a:ext cx="369455" cy="277091"/>
                      </a:xfrm>
                      <a:prstGeom prst="rect">
                        <a:avLst/>
                      </a:prstGeom>
                      <a:solidFill>
                        <a:schemeClr val="bg1"/>
                      </a:solidFill>
                    </p:spPr>
                  </p:pic>
                </p:oleObj>
              </mc:Fallback>
            </mc:AlternateContent>
          </a:graphicData>
        </a:graphic>
      </p:graphicFrame>
      <p:graphicFrame>
        <p:nvGraphicFramePr>
          <p:cNvPr id="10" name="Object 9">
            <a:extLst>
              <a:ext uri="{C183D7F6-B498-43B3-948B-1728B52AA6E4}">
                <adec:decorative xmlns:adec="http://schemas.microsoft.com/office/drawing/2017/decorative" val="1"/>
              </a:ext>
            </a:extLst>
          </p:cNvPr>
          <p:cNvGraphicFramePr>
            <a:graphicFrameLocks noChangeAspect="1"/>
          </p:cNvGraphicFramePr>
          <p:nvPr>
            <p:extLst/>
          </p:nvPr>
        </p:nvGraphicFramePr>
        <p:xfrm>
          <a:off x="4190973" y="4512831"/>
          <a:ext cx="357909" cy="277091"/>
        </p:xfrm>
        <a:graphic>
          <a:graphicData uri="http://schemas.openxmlformats.org/presentationml/2006/ole">
            <mc:AlternateContent xmlns:mc="http://schemas.openxmlformats.org/markup-compatibility/2006">
              <mc:Choice xmlns:v="urn:schemas-microsoft-com:vml" Requires="v">
                <p:oleObj spid="_x0000_s33799" name="Equation" r:id="rId13" imgW="393480" imgH="304560" progId="Equation.DSMT4">
                  <p:embed/>
                </p:oleObj>
              </mc:Choice>
              <mc:Fallback>
                <p:oleObj name="Equation" r:id="rId13" imgW="393480" imgH="304560" progId="Equation.DSMT4">
                  <p:embed/>
                  <p:pic>
                    <p:nvPicPr>
                      <p:cNvPr id="10" name="Object 9">
                        <a:extLst>
                          <a:ext uri="{C183D7F6-B498-43B3-948B-1728B52AA6E4}">
                            <adec:decorative xmlns:adec="http://schemas.microsoft.com/office/drawing/2017/decorative" val="1"/>
                          </a:ext>
                        </a:extLst>
                      </p:cNvPr>
                      <p:cNvPicPr/>
                      <p:nvPr/>
                    </p:nvPicPr>
                    <p:blipFill>
                      <a:blip r:embed="rId14"/>
                      <a:stretch>
                        <a:fillRect/>
                      </a:stretch>
                    </p:blipFill>
                    <p:spPr>
                      <a:xfrm>
                        <a:off x="4190973" y="4512831"/>
                        <a:ext cx="357909" cy="277091"/>
                      </a:xfrm>
                      <a:prstGeom prst="rect">
                        <a:avLst/>
                      </a:prstGeom>
                      <a:solidFill>
                        <a:schemeClr val="bg1"/>
                      </a:solidFill>
                    </p:spPr>
                  </p:pic>
                </p:oleObj>
              </mc:Fallback>
            </mc:AlternateContent>
          </a:graphicData>
        </a:graphic>
      </p:graphicFrame>
      <p:graphicFrame>
        <p:nvGraphicFramePr>
          <p:cNvPr id="14" name="Object 13">
            <a:extLst>
              <a:ext uri="{C183D7F6-B498-43B3-948B-1728B52AA6E4}">
                <adec:decorative xmlns:adec="http://schemas.microsoft.com/office/drawing/2017/decorative" val="1"/>
              </a:ext>
            </a:extLst>
          </p:cNvPr>
          <p:cNvGraphicFramePr>
            <a:graphicFrameLocks noChangeAspect="1"/>
          </p:cNvGraphicFramePr>
          <p:nvPr>
            <p:extLst/>
          </p:nvPr>
        </p:nvGraphicFramePr>
        <p:xfrm>
          <a:off x="5622925" y="4514851"/>
          <a:ext cx="1041400" cy="292100"/>
        </p:xfrm>
        <a:graphic>
          <a:graphicData uri="http://schemas.openxmlformats.org/presentationml/2006/ole">
            <mc:AlternateContent xmlns:mc="http://schemas.openxmlformats.org/markup-compatibility/2006">
              <mc:Choice xmlns:v="urn:schemas-microsoft-com:vml" Requires="v">
                <p:oleObj spid="_x0000_s33800" name="Equation" r:id="rId15" imgW="1041120" imgH="291960" progId="Equation.DSMT4">
                  <p:embed/>
                </p:oleObj>
              </mc:Choice>
              <mc:Fallback>
                <p:oleObj name="Equation" r:id="rId15" imgW="1041120" imgH="291960" progId="Equation.DSMT4">
                  <p:embed/>
                  <p:pic>
                    <p:nvPicPr>
                      <p:cNvPr id="14" name="Object 13">
                        <a:extLst>
                          <a:ext uri="{C183D7F6-B498-43B3-948B-1728B52AA6E4}">
                            <adec:decorative xmlns:adec="http://schemas.microsoft.com/office/drawing/2017/decorative" val="1"/>
                          </a:ext>
                        </a:extLst>
                      </p:cNvPr>
                      <p:cNvPicPr/>
                      <p:nvPr/>
                    </p:nvPicPr>
                    <p:blipFill>
                      <a:blip r:embed="rId16"/>
                      <a:stretch>
                        <a:fillRect/>
                      </a:stretch>
                    </p:blipFill>
                    <p:spPr>
                      <a:xfrm>
                        <a:off x="5622925" y="4514851"/>
                        <a:ext cx="1041400" cy="292100"/>
                      </a:xfrm>
                      <a:prstGeom prst="rect">
                        <a:avLst/>
                      </a:prstGeom>
                      <a:solidFill>
                        <a:schemeClr val="bg1"/>
                      </a:solidFill>
                    </p:spPr>
                  </p:pic>
                </p:oleObj>
              </mc:Fallback>
            </mc:AlternateContent>
          </a:graphicData>
        </a:graphic>
      </p:graphicFrame>
      <p:graphicFrame>
        <p:nvGraphicFramePr>
          <p:cNvPr id="11" name="Object 10">
            <a:extLst>
              <a:ext uri="{C183D7F6-B498-43B3-948B-1728B52AA6E4}">
                <adec:decorative xmlns:adec="http://schemas.microsoft.com/office/drawing/2017/decorative" val="1"/>
              </a:ext>
            </a:extLst>
          </p:cNvPr>
          <p:cNvGraphicFramePr>
            <a:graphicFrameLocks noChangeAspect="1"/>
          </p:cNvGraphicFramePr>
          <p:nvPr>
            <p:extLst/>
          </p:nvPr>
        </p:nvGraphicFramePr>
        <p:xfrm>
          <a:off x="4210050" y="5236944"/>
          <a:ext cx="330200" cy="304800"/>
        </p:xfrm>
        <a:graphic>
          <a:graphicData uri="http://schemas.openxmlformats.org/presentationml/2006/ole">
            <mc:AlternateContent xmlns:mc="http://schemas.openxmlformats.org/markup-compatibility/2006">
              <mc:Choice xmlns:v="urn:schemas-microsoft-com:vml" Requires="v">
                <p:oleObj spid="_x0000_s33801" name="Equation" r:id="rId17" imgW="330120" imgH="304560" progId="Equation.DSMT4">
                  <p:embed/>
                </p:oleObj>
              </mc:Choice>
              <mc:Fallback>
                <p:oleObj name="Equation" r:id="rId17" imgW="330120" imgH="304560" progId="Equation.DSMT4">
                  <p:embed/>
                  <p:pic>
                    <p:nvPicPr>
                      <p:cNvPr id="11" name="Object 10">
                        <a:extLst>
                          <a:ext uri="{C183D7F6-B498-43B3-948B-1728B52AA6E4}">
                            <adec:decorative xmlns:adec="http://schemas.microsoft.com/office/drawing/2017/decorative" val="1"/>
                          </a:ext>
                        </a:extLst>
                      </p:cNvPr>
                      <p:cNvPicPr/>
                      <p:nvPr/>
                    </p:nvPicPr>
                    <p:blipFill>
                      <a:blip r:embed="rId18"/>
                      <a:stretch>
                        <a:fillRect/>
                      </a:stretch>
                    </p:blipFill>
                    <p:spPr>
                      <a:xfrm>
                        <a:off x="4210050" y="5236944"/>
                        <a:ext cx="330200" cy="304800"/>
                      </a:xfrm>
                      <a:prstGeom prst="rect">
                        <a:avLst/>
                      </a:prstGeom>
                      <a:solidFill>
                        <a:schemeClr val="bg1"/>
                      </a:solidFill>
                    </p:spPr>
                  </p:pic>
                </p:oleObj>
              </mc:Fallback>
            </mc:AlternateContent>
          </a:graphicData>
        </a:graphic>
      </p:graphicFrame>
      <p:graphicFrame>
        <p:nvGraphicFramePr>
          <p:cNvPr id="12" name="Object 11">
            <a:extLst>
              <a:ext uri="{C183D7F6-B498-43B3-948B-1728B52AA6E4}">
                <adec:decorative xmlns:adec="http://schemas.microsoft.com/office/drawing/2017/decorative" val="1"/>
              </a:ext>
            </a:extLst>
          </p:cNvPr>
          <p:cNvGraphicFramePr>
            <a:graphicFrameLocks noChangeAspect="1"/>
          </p:cNvGraphicFramePr>
          <p:nvPr>
            <p:extLst/>
          </p:nvPr>
        </p:nvGraphicFramePr>
        <p:xfrm>
          <a:off x="4210050" y="5602289"/>
          <a:ext cx="419100" cy="304800"/>
        </p:xfrm>
        <a:graphic>
          <a:graphicData uri="http://schemas.openxmlformats.org/presentationml/2006/ole">
            <mc:AlternateContent xmlns:mc="http://schemas.openxmlformats.org/markup-compatibility/2006">
              <mc:Choice xmlns:v="urn:schemas-microsoft-com:vml" Requires="v">
                <p:oleObj spid="_x0000_s33802" name="Equation" r:id="rId19" imgW="419040" imgH="304560" progId="Equation.DSMT4">
                  <p:embed/>
                </p:oleObj>
              </mc:Choice>
              <mc:Fallback>
                <p:oleObj name="Equation" r:id="rId19" imgW="419040" imgH="304560" progId="Equation.DSMT4">
                  <p:embed/>
                  <p:pic>
                    <p:nvPicPr>
                      <p:cNvPr id="12" name="Object 11">
                        <a:extLst>
                          <a:ext uri="{C183D7F6-B498-43B3-948B-1728B52AA6E4}">
                            <adec:decorative xmlns:adec="http://schemas.microsoft.com/office/drawing/2017/decorative" val="1"/>
                          </a:ext>
                        </a:extLst>
                      </p:cNvPr>
                      <p:cNvPicPr/>
                      <p:nvPr/>
                    </p:nvPicPr>
                    <p:blipFill>
                      <a:blip r:embed="rId20"/>
                      <a:stretch>
                        <a:fillRect/>
                      </a:stretch>
                    </p:blipFill>
                    <p:spPr>
                      <a:xfrm>
                        <a:off x="4210050" y="5602289"/>
                        <a:ext cx="419100" cy="3048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968714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Half-Lives of Radioisotopes </a:t>
            </a:r>
            <a:r>
              <a:rPr lang="en-US" sz="2000" b="0" dirty="0"/>
              <a:t>(2 of 2)</a:t>
            </a:r>
          </a:p>
        </p:txBody>
      </p:sp>
      <p:sp>
        <p:nvSpPr>
          <p:cNvPr id="3" name="Content Placeholder 2"/>
          <p:cNvSpPr>
            <a:spLocks noGrp="1"/>
          </p:cNvSpPr>
          <p:nvPr>
            <p:ph sz="quarter" idx="13"/>
          </p:nvPr>
        </p:nvSpPr>
        <p:spPr>
          <a:xfrm>
            <a:off x="457200" y="1556327"/>
            <a:ext cx="8229600" cy="475673"/>
          </a:xfrm>
        </p:spPr>
        <p:txBody>
          <a:bodyPr/>
          <a:lstStyle/>
          <a:p>
            <a:pPr marL="432" indent="0">
              <a:buNone/>
            </a:pPr>
            <a:r>
              <a:rPr lang="en-US" sz="2400" b="1" dirty="0"/>
              <a:t>Table 5.7 [continued]</a:t>
            </a:r>
          </a:p>
        </p:txBody>
      </p:sp>
      <p:graphicFrame>
        <p:nvGraphicFramePr>
          <p:cNvPr id="5" name="Content Placeholder 4"/>
          <p:cNvGraphicFramePr>
            <a:graphicFrameLocks noGrp="1"/>
          </p:cNvGraphicFramePr>
          <p:nvPr>
            <p:ph sz="quarter" idx="14"/>
            <p:extLst/>
          </p:nvPr>
        </p:nvGraphicFramePr>
        <p:xfrm>
          <a:off x="457200" y="2274888"/>
          <a:ext cx="8229600" cy="2225040"/>
        </p:xfrm>
        <a:graphic>
          <a:graphicData uri="http://schemas.openxmlformats.org/drawingml/2006/table">
            <a:tbl>
              <a:tblPr firstRow="1" bandRow="1">
                <a:tableStyleId>{2D5ABB26-0587-4C30-8999-92F81FD0307C}</a:tableStyleId>
              </a:tblPr>
              <a:tblGrid>
                <a:gridCol w="2832100">
                  <a:extLst>
                    <a:ext uri="{9D8B030D-6E8A-4147-A177-3AD203B41FA5}">
                      <a16:colId xmlns:a16="http://schemas.microsoft.com/office/drawing/2014/main" val="3460342848"/>
                    </a:ext>
                  </a:extLst>
                </a:gridCol>
                <a:gridCol w="1752600">
                  <a:extLst>
                    <a:ext uri="{9D8B030D-6E8A-4147-A177-3AD203B41FA5}">
                      <a16:colId xmlns:a16="http://schemas.microsoft.com/office/drawing/2014/main" val="1917600068"/>
                    </a:ext>
                  </a:extLst>
                </a:gridCol>
                <a:gridCol w="1498600">
                  <a:extLst>
                    <a:ext uri="{9D8B030D-6E8A-4147-A177-3AD203B41FA5}">
                      <a16:colId xmlns:a16="http://schemas.microsoft.com/office/drawing/2014/main" val="523861710"/>
                    </a:ext>
                  </a:extLst>
                </a:gridCol>
                <a:gridCol w="2146300">
                  <a:extLst>
                    <a:ext uri="{9D8B030D-6E8A-4147-A177-3AD203B41FA5}">
                      <a16:colId xmlns:a16="http://schemas.microsoft.com/office/drawing/2014/main" val="2191060957"/>
                    </a:ext>
                  </a:extLst>
                </a:gridCol>
              </a:tblGrid>
              <a:tr h="370840">
                <a:tc>
                  <a:txBody>
                    <a:bodyPr/>
                    <a:lstStyle/>
                    <a:p>
                      <a:r>
                        <a:rPr lang="en-US" sz="1800" b="1" dirty="0"/>
                        <a:t>Element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Radioisotope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Half-Life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t>Type of Radiation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1289953"/>
                  </a:ext>
                </a:extLst>
              </a:tr>
              <a:tr h="370840">
                <a:tc>
                  <a:txBody>
                    <a:bodyPr/>
                    <a:lstStyle/>
                    <a:p>
                      <a:r>
                        <a:rPr lang="en-US" sz="1800" dirty="0"/>
                        <a:t>Iodine-131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Super 131, sub 53,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8.0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2366901"/>
                  </a:ext>
                </a:extLst>
              </a:tr>
              <a:tr h="370840">
                <a:tc>
                  <a:txBody>
                    <a:bodyPr/>
                    <a:lstStyle/>
                    <a:p>
                      <a:r>
                        <a:rPr lang="en-US" sz="1800" dirty="0"/>
                        <a:t>Oxygen-15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00" dirty="0"/>
                        <a:t>Super 15, sub 8, 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2.0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Positron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9756149"/>
                  </a:ext>
                </a:extLst>
              </a:tr>
              <a:tr h="370840">
                <a:tc>
                  <a:txBody>
                    <a:bodyPr/>
                    <a:lstStyle/>
                    <a:p>
                      <a:r>
                        <a:rPr lang="en-US" sz="1800" dirty="0"/>
                        <a:t>Iron-59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t>Super 59, sub 26, F 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44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Beta, 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9473597"/>
                  </a:ext>
                </a:extLst>
              </a:tr>
              <a:tr h="370840">
                <a:tc>
                  <a:txBody>
                    <a:bodyPr/>
                    <a:lstStyle/>
                    <a:p>
                      <a:r>
                        <a:rPr lang="en-US" sz="1800" dirty="0"/>
                        <a:t>Radon-222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00" dirty="0"/>
                        <a:t>Super 222, sub 86, R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3.8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Alpha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474937"/>
                  </a:ext>
                </a:extLst>
              </a:tr>
              <a:tr h="370840">
                <a:tc>
                  <a:txBody>
                    <a:bodyPr/>
                    <a:lstStyle/>
                    <a:p>
                      <a:r>
                        <a:rPr lang="en-US" sz="1800" dirty="0"/>
                        <a:t>Technetium-99m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sz="100" dirty="0"/>
                        <a:t>Super 9 9 m, </a:t>
                      </a:r>
                      <a:r>
                        <a:rPr lang="fr-FR" sz="100" dirty="0" err="1"/>
                        <a:t>sub</a:t>
                      </a:r>
                      <a:r>
                        <a:rPr lang="fr-FR" sz="100" dirty="0"/>
                        <a:t> 43, T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6.0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Beta, 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5229336"/>
                  </a:ext>
                </a:extLst>
              </a:tr>
            </a:tbl>
          </a:graphicData>
        </a:graphic>
      </p:graphicFrame>
      <p:graphicFrame>
        <p:nvGraphicFramePr>
          <p:cNvPr id="6" name="Object 5">
            <a:extLst>
              <a:ext uri="{C183D7F6-B498-43B3-948B-1728B52AA6E4}">
                <adec:decorative xmlns:adec="http://schemas.microsoft.com/office/drawing/2017/decorative" val="1"/>
              </a:ext>
            </a:extLst>
          </p:cNvPr>
          <p:cNvGraphicFramePr>
            <a:graphicFrameLocks noChangeAspect="1"/>
          </p:cNvGraphicFramePr>
          <p:nvPr>
            <p:extLst/>
          </p:nvPr>
        </p:nvGraphicFramePr>
        <p:xfrm>
          <a:off x="3366655" y="2668992"/>
          <a:ext cx="277091" cy="300182"/>
        </p:xfrm>
        <a:graphic>
          <a:graphicData uri="http://schemas.openxmlformats.org/presentationml/2006/ole">
            <mc:AlternateContent xmlns:mc="http://schemas.openxmlformats.org/markup-compatibility/2006">
              <mc:Choice xmlns:v="urn:schemas-microsoft-com:vml" Requires="v">
                <p:oleObj spid="_x0000_s34818" name="Equation" r:id="rId3" imgW="304560" imgH="330120" progId="Equation.DSMT4">
                  <p:embed/>
                </p:oleObj>
              </mc:Choice>
              <mc:Fallback>
                <p:oleObj name="Equation" r:id="rId3" imgW="304560" imgH="330120" progId="Equation.DSMT4">
                  <p:embed/>
                  <p:pic>
                    <p:nvPicPr>
                      <p:cNvPr id="6" name="Object 5">
                        <a:extLst>
                          <a:ext uri="{C183D7F6-B498-43B3-948B-1728B52AA6E4}">
                            <adec:decorative xmlns:adec="http://schemas.microsoft.com/office/drawing/2017/decorative" val="1"/>
                          </a:ext>
                        </a:extLst>
                      </p:cNvPr>
                      <p:cNvPicPr/>
                      <p:nvPr/>
                    </p:nvPicPr>
                    <p:blipFill>
                      <a:blip r:embed="rId4"/>
                      <a:stretch>
                        <a:fillRect/>
                      </a:stretch>
                    </p:blipFill>
                    <p:spPr>
                      <a:xfrm>
                        <a:off x="3366655" y="2668992"/>
                        <a:ext cx="277091" cy="300182"/>
                      </a:xfrm>
                      <a:prstGeom prst="rect">
                        <a:avLst/>
                      </a:prstGeom>
                      <a:solidFill>
                        <a:schemeClr val="bg1"/>
                      </a:solidFill>
                    </p:spPr>
                  </p:pic>
                </p:oleObj>
              </mc:Fallback>
            </mc:AlternateContent>
          </a:graphicData>
        </a:graphic>
      </p:graphicFrame>
      <p:graphicFrame>
        <p:nvGraphicFramePr>
          <p:cNvPr id="7" name="Object 6">
            <a:extLst>
              <a:ext uri="{C183D7F6-B498-43B3-948B-1728B52AA6E4}">
                <adec:decorative xmlns:adec="http://schemas.microsoft.com/office/drawing/2017/decorative" val="1"/>
              </a:ext>
            </a:extLst>
          </p:cNvPr>
          <p:cNvGraphicFramePr>
            <a:graphicFrameLocks noChangeAspect="1"/>
          </p:cNvGraphicFramePr>
          <p:nvPr>
            <p:extLst/>
          </p:nvPr>
        </p:nvGraphicFramePr>
        <p:xfrm>
          <a:off x="3370118" y="3038880"/>
          <a:ext cx="346364" cy="300182"/>
        </p:xfrm>
        <a:graphic>
          <a:graphicData uri="http://schemas.openxmlformats.org/presentationml/2006/ole">
            <mc:AlternateContent xmlns:mc="http://schemas.openxmlformats.org/markup-compatibility/2006">
              <mc:Choice xmlns:v="urn:schemas-microsoft-com:vml" Requires="v">
                <p:oleObj spid="_x0000_s34819" name="Equation" r:id="rId5" imgW="380880" imgH="330120" progId="Equation.DSMT4">
                  <p:embed/>
                </p:oleObj>
              </mc:Choice>
              <mc:Fallback>
                <p:oleObj name="Equation" r:id="rId5" imgW="380880" imgH="330120" progId="Equation.DSMT4">
                  <p:embed/>
                  <p:pic>
                    <p:nvPicPr>
                      <p:cNvPr id="7" name="Object 6">
                        <a:extLst>
                          <a:ext uri="{C183D7F6-B498-43B3-948B-1728B52AA6E4}">
                            <adec:decorative xmlns:adec="http://schemas.microsoft.com/office/drawing/2017/decorative" val="1"/>
                          </a:ext>
                        </a:extLst>
                      </p:cNvPr>
                      <p:cNvPicPr/>
                      <p:nvPr/>
                    </p:nvPicPr>
                    <p:blipFill>
                      <a:blip r:embed="rId6"/>
                      <a:stretch>
                        <a:fillRect/>
                      </a:stretch>
                    </p:blipFill>
                    <p:spPr>
                      <a:xfrm>
                        <a:off x="3370118" y="3038880"/>
                        <a:ext cx="346364" cy="300182"/>
                      </a:xfrm>
                      <a:prstGeom prst="rect">
                        <a:avLst/>
                      </a:prstGeom>
                      <a:solidFill>
                        <a:schemeClr val="bg1"/>
                      </a:solidFill>
                    </p:spPr>
                  </p:pic>
                </p:oleObj>
              </mc:Fallback>
            </mc:AlternateContent>
          </a:graphicData>
        </a:graphic>
      </p:graphicFrame>
      <p:graphicFrame>
        <p:nvGraphicFramePr>
          <p:cNvPr id="8" name="Object 7">
            <a:extLst>
              <a:ext uri="{C183D7F6-B498-43B3-948B-1728B52AA6E4}">
                <adec:decorative xmlns:adec="http://schemas.microsoft.com/office/drawing/2017/decorative" val="1"/>
              </a:ext>
            </a:extLst>
          </p:cNvPr>
          <p:cNvGraphicFramePr>
            <a:graphicFrameLocks noChangeAspect="1"/>
          </p:cNvGraphicFramePr>
          <p:nvPr>
            <p:extLst/>
          </p:nvPr>
        </p:nvGraphicFramePr>
        <p:xfrm>
          <a:off x="3344663" y="3422420"/>
          <a:ext cx="427182" cy="300182"/>
        </p:xfrm>
        <a:graphic>
          <a:graphicData uri="http://schemas.openxmlformats.org/presentationml/2006/ole">
            <mc:AlternateContent xmlns:mc="http://schemas.openxmlformats.org/markup-compatibility/2006">
              <mc:Choice xmlns:v="urn:schemas-microsoft-com:vml" Requires="v">
                <p:oleObj spid="_x0000_s34820" name="Equation" r:id="rId7" imgW="469800" imgH="330120" progId="Equation.DSMT4">
                  <p:embed/>
                </p:oleObj>
              </mc:Choice>
              <mc:Fallback>
                <p:oleObj name="Equation" r:id="rId7" imgW="469800" imgH="330120" progId="Equation.DSMT4">
                  <p:embed/>
                  <p:pic>
                    <p:nvPicPr>
                      <p:cNvPr id="8" name="Object 7">
                        <a:extLst>
                          <a:ext uri="{C183D7F6-B498-43B3-948B-1728B52AA6E4}">
                            <adec:decorative xmlns:adec="http://schemas.microsoft.com/office/drawing/2017/decorative" val="1"/>
                          </a:ext>
                        </a:extLst>
                      </p:cNvPr>
                      <p:cNvPicPr/>
                      <p:nvPr/>
                    </p:nvPicPr>
                    <p:blipFill>
                      <a:blip r:embed="rId8"/>
                      <a:stretch>
                        <a:fillRect/>
                      </a:stretch>
                    </p:blipFill>
                    <p:spPr>
                      <a:xfrm>
                        <a:off x="3344663" y="3422420"/>
                        <a:ext cx="427182" cy="300182"/>
                      </a:xfrm>
                      <a:prstGeom prst="rect">
                        <a:avLst/>
                      </a:prstGeom>
                      <a:solidFill>
                        <a:schemeClr val="bg1"/>
                      </a:solidFill>
                    </p:spPr>
                  </p:pic>
                </p:oleObj>
              </mc:Fallback>
            </mc:AlternateContent>
          </a:graphicData>
        </a:graphic>
      </p:graphicFrame>
      <p:graphicFrame>
        <p:nvGraphicFramePr>
          <p:cNvPr id="9" name="Object 8">
            <a:extLst>
              <a:ext uri="{C183D7F6-B498-43B3-948B-1728B52AA6E4}">
                <adec:decorative xmlns:adec="http://schemas.microsoft.com/office/drawing/2017/decorative" val="1"/>
              </a:ext>
            </a:extLst>
          </p:cNvPr>
          <p:cNvGraphicFramePr>
            <a:graphicFrameLocks noChangeAspect="1"/>
          </p:cNvGraphicFramePr>
          <p:nvPr>
            <p:extLst/>
          </p:nvPr>
        </p:nvGraphicFramePr>
        <p:xfrm>
          <a:off x="3334534" y="3787228"/>
          <a:ext cx="519545" cy="300182"/>
        </p:xfrm>
        <a:graphic>
          <a:graphicData uri="http://schemas.openxmlformats.org/presentationml/2006/ole">
            <mc:AlternateContent xmlns:mc="http://schemas.openxmlformats.org/markup-compatibility/2006">
              <mc:Choice xmlns:v="urn:schemas-microsoft-com:vml" Requires="v">
                <p:oleObj spid="_x0000_s34821" name="Equation" r:id="rId9" imgW="571320" imgH="330120" progId="Equation.DSMT4">
                  <p:embed/>
                </p:oleObj>
              </mc:Choice>
              <mc:Fallback>
                <p:oleObj name="Equation" r:id="rId9" imgW="571320" imgH="330120" progId="Equation.DSMT4">
                  <p:embed/>
                  <p:pic>
                    <p:nvPicPr>
                      <p:cNvPr id="9" name="Object 8">
                        <a:extLst>
                          <a:ext uri="{C183D7F6-B498-43B3-948B-1728B52AA6E4}">
                            <adec:decorative xmlns:adec="http://schemas.microsoft.com/office/drawing/2017/decorative" val="1"/>
                          </a:ext>
                        </a:extLst>
                      </p:cNvPr>
                      <p:cNvPicPr/>
                      <p:nvPr/>
                    </p:nvPicPr>
                    <p:blipFill>
                      <a:blip r:embed="rId10"/>
                      <a:stretch>
                        <a:fillRect/>
                      </a:stretch>
                    </p:blipFill>
                    <p:spPr>
                      <a:xfrm>
                        <a:off x="3334534" y="3787228"/>
                        <a:ext cx="519545" cy="300182"/>
                      </a:xfrm>
                      <a:prstGeom prst="rect">
                        <a:avLst/>
                      </a:prstGeom>
                      <a:solidFill>
                        <a:schemeClr val="bg1"/>
                      </a:solidFill>
                    </p:spPr>
                  </p:pic>
                </p:oleObj>
              </mc:Fallback>
            </mc:AlternateContent>
          </a:graphicData>
        </a:graphic>
      </p:graphicFrame>
      <p:graphicFrame>
        <p:nvGraphicFramePr>
          <p:cNvPr id="10" name="Object 9">
            <a:extLst>
              <a:ext uri="{C183D7F6-B498-43B3-948B-1728B52AA6E4}">
                <adec:decorative xmlns:adec="http://schemas.microsoft.com/office/drawing/2017/decorative" val="1"/>
              </a:ext>
            </a:extLst>
          </p:cNvPr>
          <p:cNvGraphicFramePr>
            <a:graphicFrameLocks noChangeAspect="1"/>
          </p:cNvGraphicFramePr>
          <p:nvPr>
            <p:extLst/>
          </p:nvPr>
        </p:nvGraphicFramePr>
        <p:xfrm>
          <a:off x="3335688" y="4154892"/>
          <a:ext cx="542636" cy="300182"/>
        </p:xfrm>
        <a:graphic>
          <a:graphicData uri="http://schemas.openxmlformats.org/presentationml/2006/ole">
            <mc:AlternateContent xmlns:mc="http://schemas.openxmlformats.org/markup-compatibility/2006">
              <mc:Choice xmlns:v="urn:schemas-microsoft-com:vml" Requires="v">
                <p:oleObj spid="_x0000_s34822" name="Equation" r:id="rId11" imgW="596880" imgH="330120" progId="Equation.DSMT4">
                  <p:embed/>
                </p:oleObj>
              </mc:Choice>
              <mc:Fallback>
                <p:oleObj name="Equation" r:id="rId11" imgW="596880" imgH="330120" progId="Equation.DSMT4">
                  <p:embed/>
                  <p:pic>
                    <p:nvPicPr>
                      <p:cNvPr id="10" name="Object 9">
                        <a:extLst>
                          <a:ext uri="{C183D7F6-B498-43B3-948B-1728B52AA6E4}">
                            <adec:decorative xmlns:adec="http://schemas.microsoft.com/office/drawing/2017/decorative" val="1"/>
                          </a:ext>
                        </a:extLst>
                      </p:cNvPr>
                      <p:cNvPicPr/>
                      <p:nvPr/>
                    </p:nvPicPr>
                    <p:blipFill>
                      <a:blip r:embed="rId12"/>
                      <a:stretch>
                        <a:fillRect/>
                      </a:stretch>
                    </p:blipFill>
                    <p:spPr>
                      <a:xfrm>
                        <a:off x="3335688" y="4154892"/>
                        <a:ext cx="542636" cy="300182"/>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760966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Using Half-Lives of a Radioisotope</a:t>
            </a:r>
            <a:endParaRPr lang="en-US" dirty="0"/>
          </a:p>
        </p:txBody>
      </p:sp>
      <p:sp>
        <p:nvSpPr>
          <p:cNvPr id="3" name="Content Placeholder 2"/>
          <p:cNvSpPr>
            <a:spLocks noGrp="1"/>
          </p:cNvSpPr>
          <p:nvPr>
            <p:ph sz="quarter" idx="13"/>
          </p:nvPr>
        </p:nvSpPr>
        <p:spPr>
          <a:xfrm>
            <a:off x="457200" y="1556326"/>
            <a:ext cx="8229600" cy="3853873"/>
          </a:xfrm>
        </p:spPr>
        <p:txBody>
          <a:bodyPr/>
          <a:lstStyle/>
          <a:p>
            <a:pPr marL="0" indent="0">
              <a:buClr>
                <a:schemeClr val="accent1"/>
              </a:buClr>
              <a:buNone/>
              <a:tabLst>
                <a:tab pos="341313" algn="l"/>
              </a:tabLst>
              <a:defRPr/>
            </a:pPr>
            <a:r>
              <a:rPr sz="2400" b="1" dirty="0">
                <a:solidFill>
                  <a:srgbClr val="000000"/>
                </a:solidFill>
                <a:ea typeface="ＭＳ Ｐゴシック" pitchFamily="34" charset="-128"/>
              </a:rPr>
              <a:t>Example:</a:t>
            </a:r>
            <a:r>
              <a:rPr sz="2400" b="1" dirty="0">
                <a:solidFill>
                  <a:schemeClr val="accent6">
                    <a:lumMod val="75000"/>
                  </a:schemeClr>
                </a:solidFill>
                <a:ea typeface="ＭＳ Ｐゴシック" pitchFamily="34" charset="-128"/>
              </a:rPr>
              <a:t> </a:t>
            </a:r>
            <a:r>
              <a:rPr sz="2400" dirty="0">
                <a:ea typeface="ＭＳ Ｐゴシック" pitchFamily="34" charset="-128"/>
              </a:rPr>
              <a:t>The radioisotope strontium-90 has a half-life of 38.1 y</a:t>
            </a:r>
            <a:r>
              <a:rPr sz="100" dirty="0">
                <a:solidFill>
                  <a:schemeClr val="bg1"/>
                </a:solidFill>
                <a:ea typeface="ＭＳ Ｐゴシック" pitchFamily="34" charset="-128"/>
              </a:rPr>
              <a:t>ea</a:t>
            </a:r>
            <a:r>
              <a:rPr sz="2400" dirty="0">
                <a:ea typeface="ＭＳ Ｐゴシック" pitchFamily="34" charset="-128"/>
              </a:rPr>
              <a:t>r. If a sample contains 36 m</a:t>
            </a:r>
            <a:r>
              <a:rPr sz="100" dirty="0">
                <a:solidFill>
                  <a:schemeClr val="bg1"/>
                </a:solidFill>
                <a:ea typeface="ＭＳ Ｐゴシック" pitchFamily="34" charset="-128"/>
              </a:rPr>
              <a:t>illi</a:t>
            </a:r>
            <a:r>
              <a:rPr sz="2400" dirty="0">
                <a:ea typeface="ＭＳ Ｐゴシック" pitchFamily="34" charset="-128"/>
              </a:rPr>
              <a:t>g</a:t>
            </a:r>
            <a:r>
              <a:rPr sz="100" dirty="0">
                <a:solidFill>
                  <a:schemeClr val="bg1"/>
                </a:solidFill>
                <a:ea typeface="ＭＳ Ｐゴシック" pitchFamily="34" charset="-128"/>
              </a:rPr>
              <a:t>rams</a:t>
            </a:r>
            <a:r>
              <a:rPr sz="2400" dirty="0">
                <a:ea typeface="ＭＳ Ｐゴシック" pitchFamily="34" charset="-128"/>
              </a:rPr>
              <a:t> of S</a:t>
            </a:r>
            <a:r>
              <a:rPr sz="100" dirty="0">
                <a:ea typeface="ＭＳ Ｐゴシック" pitchFamily="34" charset="-128"/>
              </a:rPr>
              <a:t> </a:t>
            </a:r>
            <a:r>
              <a:rPr sz="2400" dirty="0">
                <a:ea typeface="ＭＳ Ｐゴシック" pitchFamily="34" charset="-128"/>
              </a:rPr>
              <a:t>r-90, how many milligrams will remain after 114.3 y</a:t>
            </a:r>
            <a:r>
              <a:rPr sz="100" dirty="0">
                <a:solidFill>
                  <a:schemeClr val="bg1"/>
                </a:solidFill>
                <a:ea typeface="ＭＳ Ｐゴシック" pitchFamily="34" charset="-128"/>
              </a:rPr>
              <a:t>ea</a:t>
            </a:r>
            <a:r>
              <a:rPr sz="2400" dirty="0">
                <a:ea typeface="ＭＳ Ｐゴシック" pitchFamily="34" charset="-128"/>
              </a:rPr>
              <a:t>r?</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(1 of 4)</a:t>
            </a:r>
          </a:p>
        </p:txBody>
      </p:sp>
      <p:pic>
        <p:nvPicPr>
          <p:cNvPr id="7" name="Content Placeholder 6" descr="Core chemistry skill, using half lives."/>
          <p:cNvPicPr>
            <a:picLocks noGrp="1" noChangeAspect="1"/>
          </p:cNvPicPr>
          <p:nvPr>
            <p:ph sz="quarter" idx="14"/>
          </p:nvPr>
        </p:nvPicPr>
        <p:blipFill>
          <a:blip r:embed="rId2"/>
          <a:stretch>
            <a:fillRect/>
          </a:stretch>
        </p:blipFill>
        <p:spPr>
          <a:xfrm>
            <a:off x="460800" y="1746000"/>
            <a:ext cx="3188484" cy="810838"/>
          </a:xfrm>
          <a:prstGeom prst="rect">
            <a:avLst/>
          </a:prstGeom>
        </p:spPr>
      </p:pic>
      <p:sp>
        <p:nvSpPr>
          <p:cNvPr id="5" name="Content Placeholder 4"/>
          <p:cNvSpPr>
            <a:spLocks noGrp="1"/>
          </p:cNvSpPr>
          <p:nvPr>
            <p:ph sz="quarter" idx="15"/>
          </p:nvPr>
        </p:nvSpPr>
        <p:spPr>
          <a:xfrm>
            <a:off x="454672" y="2714745"/>
            <a:ext cx="8232128" cy="1171455"/>
          </a:xfrm>
        </p:spPr>
        <p:txBody>
          <a:bodyPr/>
          <a:lstStyle/>
          <a:p>
            <a:pPr marL="432" indent="0">
              <a:buNone/>
            </a:pPr>
            <a:r>
              <a:rPr lang="en-US" sz="2400" b="1" dirty="0"/>
              <a:t>Example: </a:t>
            </a:r>
            <a:r>
              <a:rPr lang="en-US" sz="2400" dirty="0"/>
              <a:t>The radioisotope strontium-90 has a half-life of 38.1 year. If a sample contains 36 milligrams of S r-90, how many milligrams will remain after 114.3 year?</a:t>
            </a:r>
          </a:p>
        </p:txBody>
      </p:sp>
      <p:sp>
        <p:nvSpPr>
          <p:cNvPr id="3" name="Content Placeholder 2"/>
          <p:cNvSpPr>
            <a:spLocks noGrp="1"/>
          </p:cNvSpPr>
          <p:nvPr>
            <p:ph sz="quarter" idx="16"/>
          </p:nvPr>
        </p:nvSpPr>
        <p:spPr>
          <a:xfrm>
            <a:off x="454672" y="4044108"/>
            <a:ext cx="8232128" cy="480267"/>
          </a:xfrm>
        </p:spPr>
        <p:txBody>
          <a:bodyPr/>
          <a:lstStyle/>
          <a:p>
            <a:pPr marL="432" indent="0">
              <a:buNone/>
            </a:pPr>
            <a:r>
              <a:rPr lang="en-US" sz="2400" b="1" dirty="0"/>
              <a:t>Step 1 State the given and needed quantities.</a:t>
            </a:r>
          </a:p>
        </p:txBody>
      </p:sp>
      <p:graphicFrame>
        <p:nvGraphicFramePr>
          <p:cNvPr id="8" name="Content Placeholder 7"/>
          <p:cNvGraphicFramePr>
            <a:graphicFrameLocks noGrp="1"/>
          </p:cNvGraphicFramePr>
          <p:nvPr>
            <p:ph sz="quarter" idx="17"/>
            <p:extLst/>
          </p:nvPr>
        </p:nvGraphicFramePr>
        <p:xfrm>
          <a:off x="457200" y="4643438"/>
          <a:ext cx="8232776" cy="1706880"/>
        </p:xfrm>
        <a:graphic>
          <a:graphicData uri="http://schemas.openxmlformats.org/drawingml/2006/table">
            <a:tbl>
              <a:tblPr firstRow="1" bandRow="1">
                <a:tableStyleId>{2D5ABB26-0587-4C30-8999-92F81FD0307C}</a:tableStyleId>
              </a:tblPr>
              <a:tblGrid>
                <a:gridCol w="1651000">
                  <a:extLst>
                    <a:ext uri="{9D8B030D-6E8A-4147-A177-3AD203B41FA5}">
                      <a16:colId xmlns:a16="http://schemas.microsoft.com/office/drawing/2014/main" val="2918785115"/>
                    </a:ext>
                  </a:extLst>
                </a:gridCol>
                <a:gridCol w="3200400">
                  <a:extLst>
                    <a:ext uri="{9D8B030D-6E8A-4147-A177-3AD203B41FA5}">
                      <a16:colId xmlns:a16="http://schemas.microsoft.com/office/drawing/2014/main" val="1798043825"/>
                    </a:ext>
                  </a:extLst>
                </a:gridCol>
                <a:gridCol w="1727200">
                  <a:extLst>
                    <a:ext uri="{9D8B030D-6E8A-4147-A177-3AD203B41FA5}">
                      <a16:colId xmlns:a16="http://schemas.microsoft.com/office/drawing/2014/main" val="3292310220"/>
                    </a:ext>
                  </a:extLst>
                </a:gridCol>
                <a:gridCol w="1654176">
                  <a:extLst>
                    <a:ext uri="{9D8B030D-6E8A-4147-A177-3AD203B41FA5}">
                      <a16:colId xmlns:a16="http://schemas.microsoft.com/office/drawing/2014/main" val="3199042213"/>
                    </a:ext>
                  </a:extLst>
                </a:gridCol>
              </a:tblGrid>
              <a:tr h="370840">
                <a:tc>
                  <a:txBody>
                    <a:bodyPr/>
                    <a:lstStyle/>
                    <a:p>
                      <a:r>
                        <a:rPr lang="en-US" sz="2000" b="1" dirty="0"/>
                        <a:t>Analyze the</a:t>
                      </a:r>
                    </a:p>
                    <a:p>
                      <a:r>
                        <a:rPr lang="en-US" sz="2000" b="1" dirty="0"/>
                        <a:t>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5143623"/>
                  </a:ext>
                </a:extLst>
              </a:tr>
              <a:tr h="370840">
                <a:tc>
                  <a:txBody>
                    <a:bodyPr/>
                    <a:lstStyle/>
                    <a:p>
                      <a:r>
                        <a:rPr lang="en-US" sz="100" dirty="0"/>
                        <a:t>Analyze the</a:t>
                      </a:r>
                    </a:p>
                    <a:p>
                      <a:r>
                        <a:rPr lang="en-US" sz="100" dirty="0"/>
                        <a:t>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36 milligrams of S</a:t>
                      </a:r>
                      <a:r>
                        <a:rPr lang="en-US" sz="100" dirty="0"/>
                        <a:t> </a:t>
                      </a:r>
                      <a:r>
                        <a:rPr lang="en-US" sz="2000" dirty="0"/>
                        <a:t>r-90, 114.3 year elapsed, half-life = 38.1 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milligrams of S</a:t>
                      </a:r>
                      <a:r>
                        <a:rPr lang="en-US" sz="100" dirty="0"/>
                        <a:t> </a:t>
                      </a:r>
                      <a:r>
                        <a:rPr lang="en-US" sz="2000" dirty="0"/>
                        <a:t>r-90 remaining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number of half-lives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3768541"/>
                  </a:ext>
                </a:extLst>
              </a:tr>
            </a:tbl>
          </a:graphicData>
        </a:graphic>
      </p:graphicFrame>
    </p:spTree>
    <p:extLst>
      <p:ext uri="{BB962C8B-B14F-4D97-AF65-F5344CB8AC3E}">
        <p14:creationId xmlns:p14="http://schemas.microsoft.com/office/powerpoint/2010/main" val="2701846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a:t>
            </a:r>
            <a:r>
              <a:rPr lang="en-US" sz="2000" b="0" dirty="0"/>
              <a:t>(2 of 4)</a:t>
            </a:r>
          </a:p>
        </p:txBody>
      </p:sp>
      <p:sp>
        <p:nvSpPr>
          <p:cNvPr id="3" name="Content Placeholder 2"/>
          <p:cNvSpPr>
            <a:spLocks noGrp="1"/>
          </p:cNvSpPr>
          <p:nvPr>
            <p:ph sz="quarter" idx="13"/>
          </p:nvPr>
        </p:nvSpPr>
        <p:spPr>
          <a:xfrm>
            <a:off x="457200" y="1556327"/>
            <a:ext cx="8229600" cy="1771073"/>
          </a:xfrm>
        </p:spPr>
        <p:txBody>
          <a:bodyPr/>
          <a:lstStyle/>
          <a:p>
            <a:pPr marL="432" indent="0">
              <a:buNone/>
            </a:pPr>
            <a:r>
              <a:rPr lang="en-US" sz="2400" b="1" dirty="0"/>
              <a:t>Example: </a:t>
            </a:r>
            <a:r>
              <a:rPr lang="en-US" sz="2400" dirty="0"/>
              <a:t>The radioisotope strontium-90 has a half-life of 38.1 year. If a sample contains 36 milligrams of S</a:t>
            </a:r>
            <a:r>
              <a:rPr lang="en-US" sz="100" dirty="0"/>
              <a:t> </a:t>
            </a:r>
            <a:r>
              <a:rPr lang="en-US" sz="2400" dirty="0"/>
              <a:t>r-90, how many milligrams will remain after 114.3 year?</a:t>
            </a:r>
          </a:p>
          <a:p>
            <a:pPr marL="432" indent="0">
              <a:buNone/>
            </a:pPr>
            <a:r>
              <a:rPr lang="en-US" sz="2400" b="1" dirty="0"/>
              <a:t>Step 2 Write a plan to calculate the unknown quantity.</a:t>
            </a:r>
          </a:p>
        </p:txBody>
      </p:sp>
      <p:pic>
        <p:nvPicPr>
          <p:cNvPr id="5" name="Content Placeholder 4" descr="Convert years to number of half-lives using the half-life formula. &#10;Convert milligrams of S r 90 to milligrams of S r 90 remaining, using the number of half-lives."/>
          <p:cNvPicPr>
            <a:picLocks noGrp="1" noChangeAspect="1"/>
          </p:cNvPicPr>
          <p:nvPr>
            <p:ph sz="quarter" idx="14"/>
          </p:nvPr>
        </p:nvPicPr>
        <p:blipFill>
          <a:blip r:embed="rId2"/>
          <a:stretch>
            <a:fillRect/>
          </a:stretch>
        </p:blipFill>
        <p:spPr>
          <a:xfrm>
            <a:off x="796419" y="3814755"/>
            <a:ext cx="7551160" cy="1763726"/>
          </a:xfrm>
          <a:prstGeom prst="rect">
            <a:avLst/>
          </a:prstGeom>
        </p:spPr>
      </p:pic>
    </p:spTree>
    <p:extLst>
      <p:ext uri="{BB962C8B-B14F-4D97-AF65-F5344CB8AC3E}">
        <p14:creationId xmlns:p14="http://schemas.microsoft.com/office/powerpoint/2010/main" val="2550791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Radiation Emitted</a:t>
            </a:r>
          </a:p>
        </p:txBody>
      </p:sp>
      <p:sp>
        <p:nvSpPr>
          <p:cNvPr id="4" name="Content Placeholder 3"/>
          <p:cNvSpPr>
            <a:spLocks noGrp="1"/>
          </p:cNvSpPr>
          <p:nvPr>
            <p:ph sz="quarter" idx="14"/>
          </p:nvPr>
        </p:nvSpPr>
        <p:spPr>
          <a:xfrm>
            <a:off x="457200" y="1555200"/>
            <a:ext cx="5359400" cy="432000"/>
          </a:xfrm>
        </p:spPr>
        <p:txBody>
          <a:bodyPr/>
          <a:lstStyle/>
          <a:p>
            <a:pPr marL="432" indent="0">
              <a:buNone/>
            </a:pPr>
            <a:r>
              <a:rPr lang="en-US" sz="2400" dirty="0"/>
              <a:t>Radioisotopes emit radiation such as</a:t>
            </a:r>
          </a:p>
        </p:txBody>
      </p:sp>
      <p:sp>
        <p:nvSpPr>
          <p:cNvPr id="5" name="Content Placeholder 4"/>
          <p:cNvSpPr>
            <a:spLocks noGrp="1"/>
          </p:cNvSpPr>
          <p:nvPr>
            <p:ph sz="quarter" idx="15"/>
          </p:nvPr>
        </p:nvSpPr>
        <p:spPr>
          <a:xfrm>
            <a:off x="457200" y="2119225"/>
            <a:ext cx="1200150" cy="426566"/>
          </a:xfrm>
        </p:spPr>
        <p:txBody>
          <a:bodyPr/>
          <a:lstStyle/>
          <a:p>
            <a:r>
              <a:rPr lang="en-US" sz="2400" b="1" dirty="0"/>
              <a:t>alpha</a:t>
            </a:r>
          </a:p>
        </p:txBody>
      </p:sp>
      <p:graphicFrame>
        <p:nvGraphicFramePr>
          <p:cNvPr id="23" name="Object 22" descr="Greek letter alpha&#10;"/>
          <p:cNvGraphicFramePr>
            <a:graphicFrameLocks noChangeAspect="1"/>
          </p:cNvGraphicFramePr>
          <p:nvPr>
            <p:extLst>
              <p:ext uri="{D42A27DB-BD31-4B8C-83A1-F6EECF244321}">
                <p14:modId xmlns:p14="http://schemas.microsoft.com/office/powerpoint/2010/main" val="3928048580"/>
              </p:ext>
            </p:extLst>
          </p:nvPr>
        </p:nvGraphicFramePr>
        <p:xfrm>
          <a:off x="1747838" y="2159000"/>
          <a:ext cx="457200" cy="342900"/>
        </p:xfrm>
        <a:graphic>
          <a:graphicData uri="http://schemas.openxmlformats.org/presentationml/2006/ole">
            <mc:AlternateContent xmlns:mc="http://schemas.openxmlformats.org/markup-compatibility/2006">
              <mc:Choice xmlns:v="urn:schemas-microsoft-com:vml" Requires="v">
                <p:oleObj spid="_x0000_s2082" name="Equation" r:id="rId3" imgW="457200" imgH="342720" progId="Equation.DSMT4">
                  <p:embed/>
                </p:oleObj>
              </mc:Choice>
              <mc:Fallback>
                <p:oleObj name="Equation" r:id="rId3" imgW="457200" imgH="342720" progId="Equation.DSMT4">
                  <p:embed/>
                  <p:pic>
                    <p:nvPicPr>
                      <p:cNvPr id="0" name=""/>
                      <p:cNvPicPr/>
                      <p:nvPr/>
                    </p:nvPicPr>
                    <p:blipFill>
                      <a:blip r:embed="rId4"/>
                      <a:stretch>
                        <a:fillRect/>
                      </a:stretch>
                    </p:blipFill>
                    <p:spPr>
                      <a:xfrm>
                        <a:off x="1747838" y="2159000"/>
                        <a:ext cx="457200" cy="342900"/>
                      </a:xfrm>
                      <a:prstGeom prst="rect">
                        <a:avLst/>
                      </a:prstGeom>
                    </p:spPr>
                  </p:pic>
                </p:oleObj>
              </mc:Fallback>
            </mc:AlternateContent>
          </a:graphicData>
        </a:graphic>
      </p:graphicFrame>
      <p:sp>
        <p:nvSpPr>
          <p:cNvPr id="3" name="Content Placeholder 2"/>
          <p:cNvSpPr>
            <a:spLocks noGrp="1"/>
          </p:cNvSpPr>
          <p:nvPr>
            <p:ph sz="quarter" idx="16"/>
          </p:nvPr>
        </p:nvSpPr>
        <p:spPr>
          <a:xfrm>
            <a:off x="2311399" y="2110875"/>
            <a:ext cx="5432426" cy="413223"/>
          </a:xfrm>
        </p:spPr>
        <p:txBody>
          <a:bodyPr/>
          <a:lstStyle/>
          <a:p>
            <a:pPr marL="432" indent="0">
              <a:buNone/>
            </a:pPr>
            <a:r>
              <a:rPr lang="en-US" sz="2400" b="1" dirty="0"/>
              <a:t>particles</a:t>
            </a:r>
            <a:r>
              <a:rPr lang="en-US" sz="2400" dirty="0"/>
              <a:t>, identical to a helium nucleus</a:t>
            </a:r>
          </a:p>
        </p:txBody>
      </p:sp>
      <p:graphicFrame>
        <p:nvGraphicFramePr>
          <p:cNvPr id="24" name="Object 23" descr="Super 4, sub 2, H e"/>
          <p:cNvGraphicFramePr>
            <a:graphicFrameLocks noChangeAspect="1"/>
          </p:cNvGraphicFramePr>
          <p:nvPr>
            <p:extLst>
              <p:ext uri="{D42A27DB-BD31-4B8C-83A1-F6EECF244321}">
                <p14:modId xmlns:p14="http://schemas.microsoft.com/office/powerpoint/2010/main" val="4027130373"/>
              </p:ext>
            </p:extLst>
          </p:nvPr>
        </p:nvGraphicFramePr>
        <p:xfrm>
          <a:off x="7833163" y="2098675"/>
          <a:ext cx="546100" cy="419100"/>
        </p:xfrm>
        <a:graphic>
          <a:graphicData uri="http://schemas.openxmlformats.org/presentationml/2006/ole">
            <mc:AlternateContent xmlns:mc="http://schemas.openxmlformats.org/markup-compatibility/2006">
              <mc:Choice xmlns:v="urn:schemas-microsoft-com:vml" Requires="v">
                <p:oleObj spid="_x0000_s2083" name="Equation" r:id="rId5" imgW="545760" imgH="419040" progId="Equation.DSMT4">
                  <p:embed/>
                </p:oleObj>
              </mc:Choice>
              <mc:Fallback>
                <p:oleObj name="Equation" r:id="rId5" imgW="545760" imgH="419040" progId="Equation.DSMT4">
                  <p:embed/>
                  <p:pic>
                    <p:nvPicPr>
                      <p:cNvPr id="0" name=""/>
                      <p:cNvPicPr/>
                      <p:nvPr/>
                    </p:nvPicPr>
                    <p:blipFill>
                      <a:blip r:embed="rId6"/>
                      <a:stretch>
                        <a:fillRect/>
                      </a:stretch>
                    </p:blipFill>
                    <p:spPr>
                      <a:xfrm>
                        <a:off x="7833163" y="2098675"/>
                        <a:ext cx="546100" cy="419100"/>
                      </a:xfrm>
                      <a:prstGeom prst="rect">
                        <a:avLst/>
                      </a:prstGeom>
                    </p:spPr>
                  </p:pic>
                </p:oleObj>
              </mc:Fallback>
            </mc:AlternateContent>
          </a:graphicData>
        </a:graphic>
      </p:graphicFrame>
      <p:sp>
        <p:nvSpPr>
          <p:cNvPr id="6" name="Content Placeholder 5"/>
          <p:cNvSpPr>
            <a:spLocks noGrp="1"/>
          </p:cNvSpPr>
          <p:nvPr>
            <p:ph sz="quarter" idx="17"/>
          </p:nvPr>
        </p:nvSpPr>
        <p:spPr>
          <a:xfrm>
            <a:off x="457200" y="2667040"/>
            <a:ext cx="1043929" cy="422235"/>
          </a:xfrm>
        </p:spPr>
        <p:txBody>
          <a:bodyPr/>
          <a:lstStyle/>
          <a:p>
            <a:r>
              <a:rPr lang="en-US" sz="2400" b="1" dirty="0"/>
              <a:t>beta</a:t>
            </a:r>
          </a:p>
        </p:txBody>
      </p:sp>
      <p:graphicFrame>
        <p:nvGraphicFramePr>
          <p:cNvPr id="25" name="Object 24" descr="Greek letter beta&#10;"/>
          <p:cNvGraphicFramePr>
            <a:graphicFrameLocks noChangeAspect="1"/>
          </p:cNvGraphicFramePr>
          <p:nvPr>
            <p:extLst>
              <p:ext uri="{D42A27DB-BD31-4B8C-83A1-F6EECF244321}">
                <p14:modId xmlns:p14="http://schemas.microsoft.com/office/powerpoint/2010/main" val="4267225997"/>
              </p:ext>
            </p:extLst>
          </p:nvPr>
        </p:nvGraphicFramePr>
        <p:xfrm>
          <a:off x="1601788" y="2717800"/>
          <a:ext cx="444500" cy="342900"/>
        </p:xfrm>
        <a:graphic>
          <a:graphicData uri="http://schemas.openxmlformats.org/presentationml/2006/ole">
            <mc:AlternateContent xmlns:mc="http://schemas.openxmlformats.org/markup-compatibility/2006">
              <mc:Choice xmlns:v="urn:schemas-microsoft-com:vml" Requires="v">
                <p:oleObj spid="_x0000_s2084" name="Equation" r:id="rId7" imgW="444240" imgH="342720" progId="Equation.DSMT4">
                  <p:embed/>
                </p:oleObj>
              </mc:Choice>
              <mc:Fallback>
                <p:oleObj name="Equation" r:id="rId7" imgW="444240" imgH="342720" progId="Equation.DSMT4">
                  <p:embed/>
                  <p:pic>
                    <p:nvPicPr>
                      <p:cNvPr id="0" name=""/>
                      <p:cNvPicPr/>
                      <p:nvPr/>
                    </p:nvPicPr>
                    <p:blipFill>
                      <a:blip r:embed="rId8"/>
                      <a:stretch>
                        <a:fillRect/>
                      </a:stretch>
                    </p:blipFill>
                    <p:spPr>
                      <a:xfrm>
                        <a:off x="1601788" y="2717800"/>
                        <a:ext cx="444500" cy="342900"/>
                      </a:xfrm>
                      <a:prstGeom prst="rect">
                        <a:avLst/>
                      </a:prstGeom>
                    </p:spPr>
                  </p:pic>
                </p:oleObj>
              </mc:Fallback>
            </mc:AlternateContent>
          </a:graphicData>
        </a:graphic>
      </p:graphicFrame>
      <p:sp>
        <p:nvSpPr>
          <p:cNvPr id="7" name="Content Placeholder 6"/>
          <p:cNvSpPr>
            <a:spLocks noGrp="1"/>
          </p:cNvSpPr>
          <p:nvPr>
            <p:ph sz="quarter" idx="18"/>
          </p:nvPr>
        </p:nvSpPr>
        <p:spPr>
          <a:xfrm>
            <a:off x="2165350" y="2670175"/>
            <a:ext cx="4540250" cy="425450"/>
          </a:xfrm>
        </p:spPr>
        <p:txBody>
          <a:bodyPr/>
          <a:lstStyle/>
          <a:p>
            <a:pPr marL="432" indent="0">
              <a:buNone/>
            </a:pPr>
            <a:r>
              <a:rPr lang="en-US" sz="2400" b="1" dirty="0"/>
              <a:t>particles</a:t>
            </a:r>
            <a:r>
              <a:rPr lang="en-US" sz="2400" dirty="0"/>
              <a:t>, high-energy electrons</a:t>
            </a:r>
          </a:p>
        </p:txBody>
      </p:sp>
      <p:graphicFrame>
        <p:nvGraphicFramePr>
          <p:cNvPr id="30" name="Object 29" descr="Super 0, sub negative 1, e"/>
          <p:cNvGraphicFramePr>
            <a:graphicFrameLocks noChangeAspect="1"/>
          </p:cNvGraphicFramePr>
          <p:nvPr>
            <p:extLst>
              <p:ext uri="{D42A27DB-BD31-4B8C-83A1-F6EECF244321}">
                <p14:modId xmlns:p14="http://schemas.microsoft.com/office/powerpoint/2010/main" val="3938383481"/>
              </p:ext>
            </p:extLst>
          </p:nvPr>
        </p:nvGraphicFramePr>
        <p:xfrm>
          <a:off x="6829425" y="2660623"/>
          <a:ext cx="469900" cy="419100"/>
        </p:xfrm>
        <a:graphic>
          <a:graphicData uri="http://schemas.openxmlformats.org/presentationml/2006/ole">
            <mc:AlternateContent xmlns:mc="http://schemas.openxmlformats.org/markup-compatibility/2006">
              <mc:Choice xmlns:v="urn:schemas-microsoft-com:vml" Requires="v">
                <p:oleObj spid="_x0000_s2085" name="Equation" r:id="rId9" imgW="469800" imgH="419040" progId="Equation.DSMT4">
                  <p:embed/>
                </p:oleObj>
              </mc:Choice>
              <mc:Fallback>
                <p:oleObj name="Equation" r:id="rId9" imgW="469800" imgH="419040" progId="Equation.DSMT4">
                  <p:embed/>
                  <p:pic>
                    <p:nvPicPr>
                      <p:cNvPr id="0" name=""/>
                      <p:cNvPicPr/>
                      <p:nvPr/>
                    </p:nvPicPr>
                    <p:blipFill>
                      <a:blip r:embed="rId10"/>
                      <a:stretch>
                        <a:fillRect/>
                      </a:stretch>
                    </p:blipFill>
                    <p:spPr>
                      <a:xfrm>
                        <a:off x="6829425" y="2660623"/>
                        <a:ext cx="469900" cy="419100"/>
                      </a:xfrm>
                      <a:prstGeom prst="rect">
                        <a:avLst/>
                      </a:prstGeom>
                    </p:spPr>
                  </p:pic>
                </p:oleObj>
              </mc:Fallback>
            </mc:AlternateContent>
          </a:graphicData>
        </a:graphic>
      </p:graphicFrame>
      <p:sp>
        <p:nvSpPr>
          <p:cNvPr id="8" name="Content Placeholder 7"/>
          <p:cNvSpPr>
            <a:spLocks noGrp="1"/>
          </p:cNvSpPr>
          <p:nvPr>
            <p:ph sz="quarter" idx="19"/>
          </p:nvPr>
        </p:nvSpPr>
        <p:spPr>
          <a:xfrm>
            <a:off x="457200" y="3217166"/>
            <a:ext cx="1781175" cy="449960"/>
          </a:xfrm>
        </p:spPr>
        <p:txBody>
          <a:bodyPr/>
          <a:lstStyle/>
          <a:p>
            <a:pPr indent="-255600"/>
            <a:r>
              <a:rPr lang="en-US" sz="2400" b="1" dirty="0"/>
              <a:t>positrons</a:t>
            </a:r>
          </a:p>
        </p:txBody>
      </p:sp>
      <p:graphicFrame>
        <p:nvGraphicFramePr>
          <p:cNvPr id="29" name="Object 28" descr="Greek letter beta super plus"/>
          <p:cNvGraphicFramePr>
            <a:graphicFrameLocks noChangeAspect="1"/>
          </p:cNvGraphicFramePr>
          <p:nvPr>
            <p:extLst>
              <p:ext uri="{D42A27DB-BD31-4B8C-83A1-F6EECF244321}">
                <p14:modId xmlns:p14="http://schemas.microsoft.com/office/powerpoint/2010/main" val="2223713884"/>
              </p:ext>
            </p:extLst>
          </p:nvPr>
        </p:nvGraphicFramePr>
        <p:xfrm>
          <a:off x="2352675" y="3222625"/>
          <a:ext cx="698500" cy="393700"/>
        </p:xfrm>
        <a:graphic>
          <a:graphicData uri="http://schemas.openxmlformats.org/presentationml/2006/ole">
            <mc:AlternateContent xmlns:mc="http://schemas.openxmlformats.org/markup-compatibility/2006">
              <mc:Choice xmlns:v="urn:schemas-microsoft-com:vml" Requires="v">
                <p:oleObj spid="_x0000_s2086" name="Equation" r:id="rId11" imgW="698400" imgH="393480" progId="Equation.DSMT4">
                  <p:embed/>
                </p:oleObj>
              </mc:Choice>
              <mc:Fallback>
                <p:oleObj name="Equation" r:id="rId11" imgW="698400" imgH="393480" progId="Equation.DSMT4">
                  <p:embed/>
                  <p:pic>
                    <p:nvPicPr>
                      <p:cNvPr id="0" name=""/>
                      <p:cNvPicPr/>
                      <p:nvPr/>
                    </p:nvPicPr>
                    <p:blipFill>
                      <a:blip r:embed="rId12"/>
                      <a:stretch>
                        <a:fillRect/>
                      </a:stretch>
                    </p:blipFill>
                    <p:spPr>
                      <a:xfrm>
                        <a:off x="2352675" y="3222625"/>
                        <a:ext cx="698500" cy="393700"/>
                      </a:xfrm>
                      <a:prstGeom prst="rect">
                        <a:avLst/>
                      </a:prstGeom>
                    </p:spPr>
                  </p:pic>
                </p:oleObj>
              </mc:Fallback>
            </mc:AlternateContent>
          </a:graphicData>
        </a:graphic>
      </p:graphicFrame>
      <p:graphicFrame>
        <p:nvGraphicFramePr>
          <p:cNvPr id="26" name="Object 25" descr="Super 0, sub plus 1, e"/>
          <p:cNvGraphicFramePr>
            <a:graphicFrameLocks noChangeAspect="1"/>
          </p:cNvGraphicFramePr>
          <p:nvPr>
            <p:extLst>
              <p:ext uri="{D42A27DB-BD31-4B8C-83A1-F6EECF244321}">
                <p14:modId xmlns:p14="http://schemas.microsoft.com/office/powerpoint/2010/main" val="1495794891"/>
              </p:ext>
            </p:extLst>
          </p:nvPr>
        </p:nvGraphicFramePr>
        <p:xfrm>
          <a:off x="3170238" y="3208338"/>
          <a:ext cx="469900" cy="419100"/>
        </p:xfrm>
        <a:graphic>
          <a:graphicData uri="http://schemas.openxmlformats.org/presentationml/2006/ole">
            <mc:AlternateContent xmlns:mc="http://schemas.openxmlformats.org/markup-compatibility/2006">
              <mc:Choice xmlns:v="urn:schemas-microsoft-com:vml" Requires="v">
                <p:oleObj spid="_x0000_s2087" name="Equation" r:id="rId13" imgW="469800" imgH="419040" progId="Equation.DSMT4">
                  <p:embed/>
                </p:oleObj>
              </mc:Choice>
              <mc:Fallback>
                <p:oleObj name="Equation" r:id="rId13" imgW="469800" imgH="419040" progId="Equation.DSMT4">
                  <p:embed/>
                  <p:pic>
                    <p:nvPicPr>
                      <p:cNvPr id="0" name=""/>
                      <p:cNvPicPr/>
                      <p:nvPr/>
                    </p:nvPicPr>
                    <p:blipFill>
                      <a:blip r:embed="rId14"/>
                      <a:stretch>
                        <a:fillRect/>
                      </a:stretch>
                    </p:blipFill>
                    <p:spPr>
                      <a:xfrm>
                        <a:off x="3170238" y="3208338"/>
                        <a:ext cx="469900" cy="419100"/>
                      </a:xfrm>
                      <a:prstGeom prst="rect">
                        <a:avLst/>
                      </a:prstGeom>
                    </p:spPr>
                  </p:pic>
                </p:oleObj>
              </mc:Fallback>
            </mc:AlternateContent>
          </a:graphicData>
        </a:graphic>
      </p:graphicFrame>
      <p:sp>
        <p:nvSpPr>
          <p:cNvPr id="9" name="Content Placeholder 8"/>
          <p:cNvSpPr>
            <a:spLocks noGrp="1"/>
          </p:cNvSpPr>
          <p:nvPr>
            <p:ph sz="quarter" idx="20"/>
          </p:nvPr>
        </p:nvSpPr>
        <p:spPr>
          <a:xfrm>
            <a:off x="457200" y="3710684"/>
            <a:ext cx="4057649" cy="436500"/>
          </a:xfrm>
        </p:spPr>
        <p:txBody>
          <a:bodyPr/>
          <a:lstStyle/>
          <a:p>
            <a:pPr indent="-255600"/>
            <a:r>
              <a:rPr lang="en-US" sz="2400" dirty="0"/>
              <a:t>pure energy called </a:t>
            </a:r>
            <a:r>
              <a:rPr lang="en-US" sz="2400" b="1" dirty="0"/>
              <a:t>gamma</a:t>
            </a:r>
          </a:p>
        </p:txBody>
      </p:sp>
      <p:graphicFrame>
        <p:nvGraphicFramePr>
          <p:cNvPr id="27" name="Object 26" descr="Greek letter gamma"/>
          <p:cNvGraphicFramePr>
            <a:graphicFrameLocks noChangeAspect="1"/>
          </p:cNvGraphicFramePr>
          <p:nvPr>
            <p:extLst>
              <p:ext uri="{D42A27DB-BD31-4B8C-83A1-F6EECF244321}">
                <p14:modId xmlns:p14="http://schemas.microsoft.com/office/powerpoint/2010/main" val="103184367"/>
              </p:ext>
            </p:extLst>
          </p:nvPr>
        </p:nvGraphicFramePr>
        <p:xfrm>
          <a:off x="4619625" y="3757613"/>
          <a:ext cx="419100" cy="342900"/>
        </p:xfrm>
        <a:graphic>
          <a:graphicData uri="http://schemas.openxmlformats.org/presentationml/2006/ole">
            <mc:AlternateContent xmlns:mc="http://schemas.openxmlformats.org/markup-compatibility/2006">
              <mc:Choice xmlns:v="urn:schemas-microsoft-com:vml" Requires="v">
                <p:oleObj spid="_x0000_s2088" name="Equation" r:id="rId15" imgW="419040" imgH="342720" progId="Equation.DSMT4">
                  <p:embed/>
                </p:oleObj>
              </mc:Choice>
              <mc:Fallback>
                <p:oleObj name="Equation" r:id="rId15" imgW="419040" imgH="342720" progId="Equation.DSMT4">
                  <p:embed/>
                  <p:pic>
                    <p:nvPicPr>
                      <p:cNvPr id="0" name=""/>
                      <p:cNvPicPr/>
                      <p:nvPr/>
                    </p:nvPicPr>
                    <p:blipFill>
                      <a:blip r:embed="rId16"/>
                      <a:stretch>
                        <a:fillRect/>
                      </a:stretch>
                    </p:blipFill>
                    <p:spPr>
                      <a:xfrm>
                        <a:off x="4619625" y="3757613"/>
                        <a:ext cx="419100" cy="342900"/>
                      </a:xfrm>
                      <a:prstGeom prst="rect">
                        <a:avLst/>
                      </a:prstGeom>
                    </p:spPr>
                  </p:pic>
                </p:oleObj>
              </mc:Fallback>
            </mc:AlternateContent>
          </a:graphicData>
        </a:graphic>
      </p:graphicFrame>
      <p:sp>
        <p:nvSpPr>
          <p:cNvPr id="10" name="Content Placeholder 9"/>
          <p:cNvSpPr>
            <a:spLocks noGrp="1"/>
          </p:cNvSpPr>
          <p:nvPr>
            <p:ph sz="quarter" idx="21"/>
          </p:nvPr>
        </p:nvSpPr>
        <p:spPr>
          <a:xfrm>
            <a:off x="5148456" y="3718487"/>
            <a:ext cx="741170" cy="426567"/>
          </a:xfrm>
        </p:spPr>
        <p:txBody>
          <a:bodyPr/>
          <a:lstStyle/>
          <a:p>
            <a:pPr marL="432" indent="0">
              <a:buNone/>
            </a:pPr>
            <a:r>
              <a:rPr lang="en-US" sz="2400" b="1" dirty="0"/>
              <a:t>rays</a:t>
            </a:r>
          </a:p>
        </p:txBody>
      </p:sp>
      <p:graphicFrame>
        <p:nvGraphicFramePr>
          <p:cNvPr id="28" name="Object 27" descr="Super 0, sub 0, gamma"/>
          <p:cNvGraphicFramePr>
            <a:graphicFrameLocks noChangeAspect="1"/>
          </p:cNvGraphicFramePr>
          <p:nvPr>
            <p:extLst>
              <p:ext uri="{D42A27DB-BD31-4B8C-83A1-F6EECF244321}">
                <p14:modId xmlns:p14="http://schemas.microsoft.com/office/powerpoint/2010/main" val="170483165"/>
              </p:ext>
            </p:extLst>
          </p:nvPr>
        </p:nvGraphicFramePr>
        <p:xfrm>
          <a:off x="6012057" y="3722000"/>
          <a:ext cx="342900" cy="419100"/>
        </p:xfrm>
        <a:graphic>
          <a:graphicData uri="http://schemas.openxmlformats.org/presentationml/2006/ole">
            <mc:AlternateContent xmlns:mc="http://schemas.openxmlformats.org/markup-compatibility/2006">
              <mc:Choice xmlns:v="urn:schemas-microsoft-com:vml" Requires="v">
                <p:oleObj spid="_x0000_s2089" name="Equation" r:id="rId17" imgW="342720" imgH="419040" progId="Equation.DSMT4">
                  <p:embed/>
                </p:oleObj>
              </mc:Choice>
              <mc:Fallback>
                <p:oleObj name="Equation" r:id="rId17" imgW="342720" imgH="419040" progId="Equation.DSMT4">
                  <p:embed/>
                  <p:pic>
                    <p:nvPicPr>
                      <p:cNvPr id="0" name=""/>
                      <p:cNvPicPr/>
                      <p:nvPr/>
                    </p:nvPicPr>
                    <p:blipFill>
                      <a:blip r:embed="rId18"/>
                      <a:stretch>
                        <a:fillRect/>
                      </a:stretch>
                    </p:blipFill>
                    <p:spPr>
                      <a:xfrm>
                        <a:off x="6012057" y="3722000"/>
                        <a:ext cx="342900" cy="419100"/>
                      </a:xfrm>
                      <a:prstGeom prst="rect">
                        <a:avLst/>
                      </a:prstGeom>
                    </p:spPr>
                  </p:pic>
                </p:oleObj>
              </mc:Fallback>
            </mc:AlternateContent>
          </a:graphicData>
        </a:graphic>
      </p:graphicFrame>
    </p:spTree>
    <p:extLst>
      <p:ext uri="{BB962C8B-B14F-4D97-AF65-F5344CB8AC3E}">
        <p14:creationId xmlns:p14="http://schemas.microsoft.com/office/powerpoint/2010/main" val="569975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Solution 1 </a:t>
            </a:r>
            <a:r>
              <a:rPr lang="en-US" altLang="en-US" sz="2000" b="0" dirty="0">
                <a:ea typeface="ＭＳ Ｐゴシック" pitchFamily="34" charset="-128"/>
              </a:rPr>
              <a:t>(3 of 4)</a:t>
            </a:r>
            <a:endParaRPr lang="en-US" dirty="0"/>
          </a:p>
        </p:txBody>
      </p:sp>
      <p:sp>
        <p:nvSpPr>
          <p:cNvPr id="3" name="Content Placeholder 2"/>
          <p:cNvSpPr>
            <a:spLocks noGrp="1"/>
          </p:cNvSpPr>
          <p:nvPr>
            <p:ph sz="quarter" idx="13"/>
          </p:nvPr>
        </p:nvSpPr>
        <p:spPr>
          <a:xfrm>
            <a:off x="457200" y="1556326"/>
            <a:ext cx="8111613" cy="2101273"/>
          </a:xfrm>
        </p:spPr>
        <p:txBody>
          <a:bodyPr/>
          <a:lstStyle/>
          <a:p>
            <a:pPr marL="0" indent="0" eaLnBrk="1" hangingPunct="1">
              <a:buFont typeface="Wingdings" pitchFamily="2" charset="2"/>
              <a:buNone/>
              <a:tabLst>
                <a:tab pos="971550" algn="l"/>
              </a:tabLst>
            </a:pPr>
            <a:r>
              <a:rPr sz="2400" b="1" dirty="0">
                <a:solidFill>
                  <a:srgbClr val="000000"/>
                </a:solidFill>
              </a:rPr>
              <a:t>Example:</a:t>
            </a:r>
            <a:r>
              <a:rPr sz="2400" b="1" dirty="0">
                <a:solidFill>
                  <a:schemeClr val="accent6">
                    <a:lumMod val="75000"/>
                  </a:schemeClr>
                </a:solidFill>
              </a:rPr>
              <a:t> </a:t>
            </a:r>
            <a:r>
              <a:rPr sz="2400" dirty="0"/>
              <a:t>The radioisotope strontium-90 has a half-life of 38.1 y</a:t>
            </a:r>
            <a:r>
              <a:rPr sz="100" dirty="0">
                <a:solidFill>
                  <a:schemeClr val="bg1"/>
                </a:solidFill>
              </a:rPr>
              <a:t>ea</a:t>
            </a:r>
            <a:r>
              <a:rPr sz="2400" dirty="0"/>
              <a:t>r. If a sample contains 36 </a:t>
            </a:r>
            <a:r>
              <a:rPr lang="en-AU" sz="2400" dirty="0"/>
              <a:t>m</a:t>
            </a:r>
            <a:r>
              <a:rPr lang="en-AU" sz="100" dirty="0">
                <a:solidFill>
                  <a:schemeClr val="bg1"/>
                </a:solidFill>
              </a:rPr>
              <a:t>illi</a:t>
            </a:r>
            <a:r>
              <a:rPr lang="en-AU" sz="2400" dirty="0"/>
              <a:t>g</a:t>
            </a:r>
            <a:r>
              <a:rPr lang="en-AU" sz="100" dirty="0">
                <a:solidFill>
                  <a:schemeClr val="bg1"/>
                </a:solidFill>
              </a:rPr>
              <a:t>rams</a:t>
            </a:r>
            <a:r>
              <a:rPr sz="2400" dirty="0"/>
              <a:t> of S</a:t>
            </a:r>
            <a:r>
              <a:rPr sz="100" dirty="0"/>
              <a:t> </a:t>
            </a:r>
            <a:r>
              <a:rPr sz="2400" dirty="0"/>
              <a:t>r-90, how many milligrams will remain after 114.3 y</a:t>
            </a:r>
            <a:r>
              <a:rPr sz="100" dirty="0">
                <a:solidFill>
                  <a:schemeClr val="bg1"/>
                </a:solidFill>
              </a:rPr>
              <a:t>ea</a:t>
            </a:r>
            <a:r>
              <a:rPr sz="2400" dirty="0"/>
              <a:t>r?</a:t>
            </a:r>
          </a:p>
          <a:p>
            <a:pPr marL="0" indent="0" eaLnBrk="1" hangingPunct="1">
              <a:buFont typeface="Wingdings" pitchFamily="2" charset="2"/>
              <a:buNone/>
              <a:tabLst>
                <a:tab pos="971550" algn="l"/>
              </a:tabLst>
            </a:pPr>
            <a:r>
              <a:rPr lang="en-IN" sz="2400" b="1" dirty="0">
                <a:solidFill>
                  <a:srgbClr val="000000"/>
                </a:solidFill>
                <a:ea typeface="ＭＳ Ｐゴシック" charset="0"/>
                <a:cs typeface="ＭＳ Ｐゴシック" charset="0"/>
              </a:rPr>
              <a:t>Step</a:t>
            </a:r>
            <a:r>
              <a:rPr sz="2400" b="1" dirty="0">
                <a:solidFill>
                  <a:srgbClr val="000000"/>
                </a:solidFill>
                <a:ea typeface="ＭＳ Ｐゴシック" charset="0"/>
                <a:cs typeface="ＭＳ Ｐゴシック" charset="0"/>
              </a:rPr>
              <a:t> 3</a:t>
            </a:r>
            <a:r>
              <a:rPr sz="2400" b="1" dirty="0">
                <a:solidFill>
                  <a:srgbClr val="7030A0"/>
                </a:solidFill>
                <a:ea typeface="ＭＳ Ｐゴシック" charset="0"/>
                <a:cs typeface="ＭＳ Ｐゴシック" charset="0"/>
              </a:rPr>
              <a:t> </a:t>
            </a:r>
            <a:r>
              <a:rPr sz="2400" b="1" dirty="0">
                <a:ea typeface="ＭＳ Ｐゴシック" charset="0"/>
                <a:cs typeface="ＭＳ Ｐゴシック" charset="0"/>
              </a:rPr>
              <a:t>Write the half-life equality and conversion factors.</a:t>
            </a:r>
          </a:p>
        </p:txBody>
      </p:sp>
      <p:graphicFrame>
        <p:nvGraphicFramePr>
          <p:cNvPr id="4" name="Object 3" descr="1 half-life = 38.1 years. The conversion factors are, start fraction 38.1 years over 1 half-life end fraction, and start fraction 1 half-life over 38.1 years end fraction."/>
          <p:cNvGraphicFramePr>
            <a:graphicFrameLocks noChangeAspect="1"/>
          </p:cNvGraphicFramePr>
          <p:nvPr>
            <p:extLst/>
          </p:nvPr>
        </p:nvGraphicFramePr>
        <p:xfrm>
          <a:off x="2846397" y="3904673"/>
          <a:ext cx="3263900" cy="1397000"/>
        </p:xfrm>
        <a:graphic>
          <a:graphicData uri="http://schemas.openxmlformats.org/presentationml/2006/ole">
            <mc:AlternateContent xmlns:mc="http://schemas.openxmlformats.org/markup-compatibility/2006">
              <mc:Choice xmlns:v="urn:schemas-microsoft-com:vml" Requires="v">
                <p:oleObj spid="_x0000_s35842" name="Equation" r:id="rId3" imgW="3263760" imgH="1396800" progId="Equation.DSMT4">
                  <p:embed/>
                </p:oleObj>
              </mc:Choice>
              <mc:Fallback>
                <p:oleObj name="Equation" r:id="rId3" imgW="3263760" imgH="1396800" progId="Equation.DSMT4">
                  <p:embed/>
                  <p:pic>
                    <p:nvPicPr>
                      <p:cNvPr id="4" name="Object 3" descr="1 half-life = 38.1 years. The conversion factors are, start fraction 38.1 years over 1 half-life end fraction, and start fraction 1 half-life over 38.1 years end fr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397" y="3904673"/>
                        <a:ext cx="3263900" cy="139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Solution 1 </a:t>
            </a:r>
            <a:r>
              <a:rPr lang="en-US" altLang="en-US" sz="2000" b="0" dirty="0">
                <a:ea typeface="ＭＳ Ｐゴシック" pitchFamily="34" charset="-128"/>
              </a:rPr>
              <a:t>(4 of 4)</a:t>
            </a:r>
            <a:endParaRPr lang="en-US" dirty="0"/>
          </a:p>
        </p:txBody>
      </p:sp>
      <p:sp>
        <p:nvSpPr>
          <p:cNvPr id="3" name="Content Placeholder 2"/>
          <p:cNvSpPr>
            <a:spLocks noGrp="1"/>
          </p:cNvSpPr>
          <p:nvPr>
            <p:ph sz="quarter" idx="13"/>
          </p:nvPr>
        </p:nvSpPr>
        <p:spPr>
          <a:xfrm>
            <a:off x="457200" y="1556327"/>
            <a:ext cx="8229600" cy="2101274"/>
          </a:xfrm>
        </p:spPr>
        <p:txBody>
          <a:bodyPr/>
          <a:lstStyle/>
          <a:p>
            <a:pPr marL="0" indent="0" eaLnBrk="1" hangingPunct="1">
              <a:buFont typeface="Wingdings" pitchFamily="2" charset="2"/>
              <a:buNone/>
              <a:tabLst>
                <a:tab pos="971550" algn="l"/>
              </a:tabLst>
            </a:pPr>
            <a:r>
              <a:rPr sz="2400" b="1" dirty="0">
                <a:solidFill>
                  <a:srgbClr val="000000"/>
                </a:solidFill>
              </a:rPr>
              <a:t>Example: </a:t>
            </a:r>
            <a:r>
              <a:rPr sz="2400" dirty="0"/>
              <a:t>The radioisotope strontium-90 has a half-life of 38.1 y</a:t>
            </a:r>
            <a:r>
              <a:rPr sz="100" dirty="0">
                <a:solidFill>
                  <a:schemeClr val="bg1"/>
                </a:solidFill>
              </a:rPr>
              <a:t>ea</a:t>
            </a:r>
            <a:r>
              <a:rPr sz="2400" dirty="0"/>
              <a:t>r. If a sample contains 36 </a:t>
            </a:r>
            <a:r>
              <a:rPr lang="en-AU" sz="2400" dirty="0"/>
              <a:t>m</a:t>
            </a:r>
            <a:r>
              <a:rPr lang="en-AU" sz="100" dirty="0">
                <a:solidFill>
                  <a:schemeClr val="bg1"/>
                </a:solidFill>
              </a:rPr>
              <a:t>illi</a:t>
            </a:r>
            <a:r>
              <a:rPr lang="en-AU" sz="2400" dirty="0"/>
              <a:t>g</a:t>
            </a:r>
            <a:r>
              <a:rPr lang="en-AU" sz="100" dirty="0">
                <a:solidFill>
                  <a:schemeClr val="bg1"/>
                </a:solidFill>
              </a:rPr>
              <a:t>rams</a:t>
            </a:r>
            <a:r>
              <a:rPr sz="2400" dirty="0"/>
              <a:t> of S</a:t>
            </a:r>
            <a:r>
              <a:rPr sz="100" dirty="0"/>
              <a:t> </a:t>
            </a:r>
            <a:r>
              <a:rPr sz="2400" dirty="0"/>
              <a:t>r-90, how many milligrams will remain after 114.3 y</a:t>
            </a:r>
            <a:r>
              <a:rPr sz="100" dirty="0">
                <a:solidFill>
                  <a:schemeClr val="bg1"/>
                </a:solidFill>
              </a:rPr>
              <a:t>ea</a:t>
            </a:r>
            <a:r>
              <a:rPr sz="2400" dirty="0"/>
              <a:t>r?</a:t>
            </a:r>
          </a:p>
          <a:p>
            <a:pPr marL="0" indent="0" eaLnBrk="1" hangingPunct="1">
              <a:buFont typeface="Wingdings" pitchFamily="2" charset="2"/>
              <a:buNone/>
              <a:tabLst>
                <a:tab pos="971550" algn="l"/>
              </a:tabLst>
            </a:pPr>
            <a:r>
              <a:rPr lang="en-IN" sz="2400" b="1" dirty="0">
                <a:solidFill>
                  <a:srgbClr val="000000"/>
                </a:solidFill>
                <a:ea typeface="ＭＳ Ｐゴシック" pitchFamily="34" charset="-128"/>
              </a:rPr>
              <a:t>Step</a:t>
            </a:r>
            <a:r>
              <a:rPr sz="2400" b="1" dirty="0">
                <a:solidFill>
                  <a:srgbClr val="000000"/>
                </a:solidFill>
                <a:ea typeface="ＭＳ Ｐゴシック" pitchFamily="34" charset="-128"/>
              </a:rPr>
              <a:t> 4 </a:t>
            </a:r>
            <a:r>
              <a:rPr sz="2400" b="1" dirty="0">
                <a:ea typeface="ＭＳ Ｐゴシック" pitchFamily="34" charset="-128"/>
              </a:rPr>
              <a:t>Set up the problem to calculate the needed quantity.</a:t>
            </a:r>
            <a:endParaRPr sz="2400" dirty="0">
              <a:ea typeface="ＭＳ Ｐゴシック" pitchFamily="34" charset="-128"/>
            </a:endParaRPr>
          </a:p>
        </p:txBody>
      </p:sp>
      <p:graphicFrame>
        <p:nvGraphicFramePr>
          <p:cNvPr id="4" name="Object 3" descr="114.3 years times start fraction 1 half-life over 38.1 years end fraction, with years cancelled, = 3.00 half-lives."/>
          <p:cNvGraphicFramePr>
            <a:graphicFrameLocks noChangeAspect="1"/>
          </p:cNvGraphicFramePr>
          <p:nvPr>
            <p:extLst/>
          </p:nvPr>
        </p:nvGraphicFramePr>
        <p:xfrm>
          <a:off x="2082800" y="3840163"/>
          <a:ext cx="4978400" cy="863600"/>
        </p:xfrm>
        <a:graphic>
          <a:graphicData uri="http://schemas.openxmlformats.org/presentationml/2006/ole">
            <mc:AlternateContent xmlns:mc="http://schemas.openxmlformats.org/markup-compatibility/2006">
              <mc:Choice xmlns:v="urn:schemas-microsoft-com:vml" Requires="v">
                <p:oleObj spid="_x0000_s36866" name="Equation" r:id="rId3" imgW="4978080" imgH="863280" progId="Equation.DSMT4">
                  <p:embed/>
                </p:oleObj>
              </mc:Choice>
              <mc:Fallback>
                <p:oleObj name="Equation" r:id="rId3" imgW="4978080" imgH="863280" progId="Equation.DSMT4">
                  <p:embed/>
                  <p:pic>
                    <p:nvPicPr>
                      <p:cNvPr id="4" name="Object 3" descr="114.3 years times start fraction 1 half-life over 38.1 years end fraction, with years cancelled, = 3.00 half-li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840163"/>
                        <a:ext cx="49784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descr="36 milligrams after 1 half-life is 18 milligrams. 2 half-lives is 9.0 milligrams. 3 half-lives is 4.5 milligrams."/>
          <p:cNvGraphicFramePr>
            <a:graphicFrameLocks noChangeAspect="1"/>
          </p:cNvGraphicFramePr>
          <p:nvPr>
            <p:extLst/>
          </p:nvPr>
        </p:nvGraphicFramePr>
        <p:xfrm>
          <a:off x="450741" y="4957777"/>
          <a:ext cx="8331200" cy="863600"/>
        </p:xfrm>
        <a:graphic>
          <a:graphicData uri="http://schemas.openxmlformats.org/presentationml/2006/ole">
            <mc:AlternateContent xmlns:mc="http://schemas.openxmlformats.org/markup-compatibility/2006">
              <mc:Choice xmlns:v="urn:schemas-microsoft-com:vml" Requires="v">
                <p:oleObj spid="_x0000_s36867" name="Equation" r:id="rId5" imgW="8331120" imgH="863280" progId="Equation.DSMT4">
                  <p:embed/>
                </p:oleObj>
              </mc:Choice>
              <mc:Fallback>
                <p:oleObj name="Equation" r:id="rId5" imgW="8331120" imgH="863280" progId="Equation.DSMT4">
                  <p:embed/>
                  <p:pic>
                    <p:nvPicPr>
                      <p:cNvPr id="5" name="Object 4" descr="36 milligrams after 1 half-life is 18 milligrams. 2 half-lives is 9.0 milligrams. 3 half-lives is 4.5 milligra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41" y="4957777"/>
                        <a:ext cx="8331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Learning Check</a:t>
            </a:r>
            <a:endParaRPr lang="en-US" dirty="0"/>
          </a:p>
        </p:txBody>
      </p:sp>
      <p:sp>
        <p:nvSpPr>
          <p:cNvPr id="4" name="Content Placeholder 3"/>
          <p:cNvSpPr>
            <a:spLocks noGrp="1"/>
          </p:cNvSpPr>
          <p:nvPr>
            <p:ph sz="quarter" idx="14"/>
          </p:nvPr>
        </p:nvSpPr>
        <p:spPr>
          <a:xfrm>
            <a:off x="454672" y="1546962"/>
            <a:ext cx="8084644" cy="1258707"/>
          </a:xfrm>
        </p:spPr>
        <p:txBody>
          <a:bodyPr/>
          <a:lstStyle/>
          <a:p>
            <a:pPr marL="0" indent="0">
              <a:buNone/>
            </a:pPr>
            <a:r>
              <a:rPr lang="en-US" sz="2400" dirty="0">
                <a:cs typeface="Times New Roman" panose="02020603050405020304" pitchFamily="18" charset="0"/>
              </a:rPr>
              <a:t>Iodine-123, used in the treatment of thyroid, brain, and prostate cancer, has a half-life of 13.2 h</a:t>
            </a:r>
            <a:r>
              <a:rPr lang="en-US" sz="100" dirty="0">
                <a:solidFill>
                  <a:schemeClr val="bg1"/>
                </a:solidFill>
                <a:cs typeface="Times New Roman" panose="02020603050405020304" pitchFamily="18" charset="0"/>
              </a:rPr>
              <a:t>ours</a:t>
            </a:r>
            <a:r>
              <a:rPr lang="en-US" sz="2400" dirty="0">
                <a:cs typeface="Times New Roman" panose="02020603050405020304" pitchFamily="18" charset="0"/>
              </a:rPr>
              <a:t>. How much of a 64-</a:t>
            </a:r>
            <a:r>
              <a:rPr lang="en-AU" sz="2400" dirty="0"/>
              <a:t>m</a:t>
            </a:r>
            <a:r>
              <a:rPr lang="en-AU" sz="100" dirty="0">
                <a:solidFill>
                  <a:schemeClr val="bg1"/>
                </a:solidFill>
              </a:rPr>
              <a:t>illi</a:t>
            </a:r>
            <a:r>
              <a:rPr lang="en-AU" sz="2400" dirty="0"/>
              <a:t>g</a:t>
            </a:r>
            <a:r>
              <a:rPr lang="en-AU" sz="100" dirty="0">
                <a:solidFill>
                  <a:schemeClr val="bg1"/>
                </a:solidFill>
              </a:rPr>
              <a:t>rams</a:t>
            </a:r>
            <a:r>
              <a:rPr lang="en-US" sz="2400" dirty="0">
                <a:cs typeface="Times New Roman" panose="02020603050405020304" pitchFamily="18" charset="0"/>
              </a:rPr>
              <a:t> sample of I-123 is left after 26.4 hours?</a:t>
            </a:r>
          </a:p>
        </p:txBody>
      </p:sp>
      <p:sp>
        <p:nvSpPr>
          <p:cNvPr id="5" name="Content Placeholder 4"/>
          <p:cNvSpPr>
            <a:spLocks noGrp="1"/>
          </p:cNvSpPr>
          <p:nvPr>
            <p:ph sz="quarter" idx="15"/>
          </p:nvPr>
        </p:nvSpPr>
        <p:spPr>
          <a:xfrm>
            <a:off x="457200" y="2978097"/>
            <a:ext cx="1435088" cy="401511"/>
          </a:xfrm>
        </p:spPr>
        <p:txBody>
          <a:bodyPr/>
          <a:lstStyle/>
          <a:p>
            <a:pPr marL="0" indent="0">
              <a:buNone/>
            </a:pPr>
            <a:r>
              <a:rPr lang="en-US" sz="2400" b="1" dirty="0">
                <a:solidFill>
                  <a:schemeClr val="tx2"/>
                </a:solidFill>
                <a:cs typeface="Times New Roman" panose="02020603050405020304" pitchFamily="18" charset="0"/>
              </a:rPr>
              <a:t>A. </a:t>
            </a:r>
            <a:r>
              <a:rPr lang="en-US" sz="2400" dirty="0">
                <a:solidFill>
                  <a:schemeClr val="tx1"/>
                </a:solidFill>
                <a:cs typeface="Times New Roman" panose="02020603050405020304" pitchFamily="18" charset="0"/>
              </a:rPr>
              <a:t>32 m</a:t>
            </a:r>
            <a:r>
              <a:rPr lang="en-US" sz="100" dirty="0">
                <a:solidFill>
                  <a:schemeClr val="tx1"/>
                </a:solidFill>
                <a:cs typeface="Times New Roman" panose="02020603050405020304" pitchFamily="18" charset="0"/>
              </a:rPr>
              <a:t>illi</a:t>
            </a:r>
            <a:r>
              <a:rPr lang="en-US" sz="2400" dirty="0">
                <a:solidFill>
                  <a:schemeClr val="tx1"/>
                </a:solidFill>
                <a:cs typeface="Times New Roman" panose="02020603050405020304" pitchFamily="18" charset="0"/>
              </a:rPr>
              <a:t>g</a:t>
            </a:r>
            <a:r>
              <a:rPr lang="en-US" sz="100" dirty="0">
                <a:solidFill>
                  <a:schemeClr val="tx1"/>
                </a:solidFill>
                <a:cs typeface="Times New Roman" panose="02020603050405020304" pitchFamily="18" charset="0"/>
              </a:rPr>
              <a:t>rams</a:t>
            </a:r>
          </a:p>
        </p:txBody>
      </p:sp>
      <p:sp>
        <p:nvSpPr>
          <p:cNvPr id="6" name="Content Placeholder 5"/>
          <p:cNvSpPr>
            <a:spLocks noGrp="1"/>
          </p:cNvSpPr>
          <p:nvPr>
            <p:ph sz="quarter" idx="16"/>
          </p:nvPr>
        </p:nvSpPr>
        <p:spPr>
          <a:xfrm>
            <a:off x="454671" y="3474721"/>
            <a:ext cx="1540383" cy="404552"/>
          </a:xfrm>
        </p:spPr>
        <p:txBody>
          <a:bodyPr/>
          <a:lstStyle/>
          <a:p>
            <a:pPr marL="0" indent="0">
              <a:buNone/>
            </a:pPr>
            <a:r>
              <a:rPr lang="en-US" sz="2400" b="1" dirty="0">
                <a:solidFill>
                  <a:schemeClr val="tx2"/>
                </a:solidFill>
                <a:cs typeface="Times New Roman" panose="02020603050405020304" pitchFamily="18" charset="0"/>
              </a:rPr>
              <a:t>B. </a:t>
            </a:r>
            <a:r>
              <a:rPr lang="en-US" sz="2400" dirty="0">
                <a:cs typeface="Times New Roman" panose="02020603050405020304" pitchFamily="18" charset="0"/>
              </a:rPr>
              <a:t>16 </a:t>
            </a:r>
            <a:r>
              <a:rPr lang="en-US" sz="2400" dirty="0">
                <a:solidFill>
                  <a:schemeClr val="tx1"/>
                </a:solidFill>
                <a:cs typeface="Times New Roman" panose="02020603050405020304" pitchFamily="18" charset="0"/>
              </a:rPr>
              <a:t>m</a:t>
            </a:r>
            <a:r>
              <a:rPr lang="en-US" sz="100" dirty="0">
                <a:solidFill>
                  <a:schemeClr val="tx1"/>
                </a:solidFill>
                <a:cs typeface="Times New Roman" panose="02020603050405020304" pitchFamily="18" charset="0"/>
              </a:rPr>
              <a:t>illi</a:t>
            </a:r>
            <a:r>
              <a:rPr lang="en-US" sz="2400" dirty="0">
                <a:solidFill>
                  <a:schemeClr val="tx1"/>
                </a:solidFill>
                <a:cs typeface="Times New Roman" panose="02020603050405020304" pitchFamily="18" charset="0"/>
              </a:rPr>
              <a:t>g</a:t>
            </a:r>
            <a:r>
              <a:rPr lang="en-US" sz="100" dirty="0">
                <a:solidFill>
                  <a:schemeClr val="tx1"/>
                </a:solidFill>
                <a:cs typeface="Times New Roman" panose="02020603050405020304" pitchFamily="18" charset="0"/>
              </a:rPr>
              <a:t>rams</a:t>
            </a:r>
          </a:p>
        </p:txBody>
      </p:sp>
      <p:sp>
        <p:nvSpPr>
          <p:cNvPr id="7" name="Content Placeholder 6"/>
          <p:cNvSpPr>
            <a:spLocks noGrp="1"/>
          </p:cNvSpPr>
          <p:nvPr>
            <p:ph sz="quarter" idx="17"/>
          </p:nvPr>
        </p:nvSpPr>
        <p:spPr>
          <a:xfrm>
            <a:off x="457200" y="3963445"/>
            <a:ext cx="8232128" cy="377297"/>
          </a:xfrm>
        </p:spPr>
        <p:txBody>
          <a:bodyPr/>
          <a:lstStyle/>
          <a:p>
            <a:pPr marL="0" indent="0">
              <a:buNone/>
            </a:pPr>
            <a:r>
              <a:rPr lang="en-US" sz="2400" b="1" dirty="0">
                <a:solidFill>
                  <a:schemeClr val="tx2"/>
                </a:solidFill>
                <a:cs typeface="Times New Roman" panose="02020603050405020304" pitchFamily="18" charset="0"/>
              </a:rPr>
              <a:t>C. </a:t>
            </a:r>
            <a:r>
              <a:rPr lang="en-US" sz="2400" dirty="0">
                <a:cs typeface="Times New Roman" panose="02020603050405020304" pitchFamily="18" charset="0"/>
              </a:rPr>
              <a:t>8.0 m</a:t>
            </a:r>
            <a:r>
              <a:rPr lang="en-US" sz="100" dirty="0">
                <a:solidFill>
                  <a:schemeClr val="bg1"/>
                </a:solidFill>
                <a:cs typeface="Times New Roman" panose="02020603050405020304" pitchFamily="18" charset="0"/>
              </a:rPr>
              <a:t>illi</a:t>
            </a:r>
            <a:r>
              <a:rPr lang="en-US" sz="2400" dirty="0">
                <a:cs typeface="Times New Roman" panose="02020603050405020304" pitchFamily="18" charset="0"/>
              </a:rPr>
              <a:t>g</a:t>
            </a:r>
            <a:r>
              <a:rPr lang="en-US" sz="100" dirty="0">
                <a:solidFill>
                  <a:schemeClr val="bg1"/>
                </a:solidFill>
                <a:cs typeface="Times New Roman" panose="02020603050405020304" pitchFamily="18" charset="0"/>
              </a:rPr>
              <a:t>rams</a:t>
            </a:r>
          </a:p>
        </p:txBody>
      </p:sp>
      <p:sp>
        <p:nvSpPr>
          <p:cNvPr id="8" name="Content Placeholder 7"/>
          <p:cNvSpPr>
            <a:spLocks noGrp="1"/>
          </p:cNvSpPr>
          <p:nvPr>
            <p:ph sz="quarter" idx="18"/>
          </p:nvPr>
        </p:nvSpPr>
        <p:spPr>
          <a:xfrm>
            <a:off x="457200" y="4513170"/>
            <a:ext cx="8232128" cy="419048"/>
          </a:xfrm>
        </p:spPr>
        <p:txBody>
          <a:bodyPr/>
          <a:lstStyle/>
          <a:p>
            <a:pPr marL="0" indent="0">
              <a:buNone/>
            </a:pPr>
            <a:r>
              <a:rPr lang="en-US" sz="2400" b="1" dirty="0">
                <a:solidFill>
                  <a:schemeClr val="tx2"/>
                </a:solidFill>
                <a:cs typeface="Times New Roman" panose="02020603050405020304" pitchFamily="18" charset="0"/>
              </a:rPr>
              <a:t>D. </a:t>
            </a:r>
            <a:r>
              <a:rPr lang="en-US" sz="2400" dirty="0">
                <a:cs typeface="Times New Roman" panose="02020603050405020304" pitchFamily="18" charset="0"/>
              </a:rPr>
              <a:t>4.0 m</a:t>
            </a:r>
            <a:r>
              <a:rPr lang="en-US" sz="100" dirty="0">
                <a:solidFill>
                  <a:schemeClr val="bg1"/>
                </a:solidFill>
                <a:cs typeface="Times New Roman" panose="02020603050405020304" pitchFamily="18" charset="0"/>
              </a:rPr>
              <a:t>illi</a:t>
            </a:r>
            <a:r>
              <a:rPr lang="en-US" sz="2400" dirty="0">
                <a:cs typeface="Times New Roman" panose="02020603050405020304" pitchFamily="18" charset="0"/>
              </a:rPr>
              <a:t>g</a:t>
            </a:r>
            <a:r>
              <a:rPr lang="en-US" sz="100" dirty="0">
                <a:solidFill>
                  <a:schemeClr val="bg1"/>
                </a:solidFill>
                <a:cs typeface="Times New Roman" panose="02020603050405020304" pitchFamily="18" charset="0"/>
              </a:rPr>
              <a:t>rams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2 </a:t>
            </a:r>
            <a:r>
              <a:rPr lang="en-US" sz="2000" b="0" dirty="0"/>
              <a:t>(1 of 4)</a:t>
            </a:r>
          </a:p>
        </p:txBody>
      </p:sp>
      <p:sp>
        <p:nvSpPr>
          <p:cNvPr id="3" name="Content Placeholder 2"/>
          <p:cNvSpPr>
            <a:spLocks noGrp="1"/>
          </p:cNvSpPr>
          <p:nvPr>
            <p:ph sz="quarter" idx="13"/>
          </p:nvPr>
        </p:nvSpPr>
        <p:spPr>
          <a:xfrm>
            <a:off x="457200" y="1556327"/>
            <a:ext cx="8008374" cy="1771073"/>
          </a:xfrm>
        </p:spPr>
        <p:txBody>
          <a:bodyPr/>
          <a:lstStyle/>
          <a:p>
            <a:pPr marL="432" indent="0">
              <a:buNone/>
            </a:pPr>
            <a:r>
              <a:rPr lang="en-US" sz="2400" dirty="0"/>
              <a:t>Iodine-123, used in the treatment of thyroid, brain, and prostate cancer, has a half-life of 13.2 h</a:t>
            </a:r>
            <a:r>
              <a:rPr lang="en-US" sz="100" dirty="0"/>
              <a:t>ours</a:t>
            </a:r>
            <a:r>
              <a:rPr lang="en-US" sz="2400" dirty="0"/>
              <a:t>. How much of a 64-milligrams sample of I-123 is left after 26.4 hours?</a:t>
            </a:r>
          </a:p>
          <a:p>
            <a:pPr marL="432" indent="0">
              <a:buNone/>
            </a:pPr>
            <a:r>
              <a:rPr lang="en-US" sz="2400" b="1" dirty="0"/>
              <a:t>Step 1 State the given and needed quantities.</a:t>
            </a:r>
          </a:p>
        </p:txBody>
      </p:sp>
      <p:graphicFrame>
        <p:nvGraphicFramePr>
          <p:cNvPr id="5" name="Content Placeholder 4"/>
          <p:cNvGraphicFramePr>
            <a:graphicFrameLocks noGrp="1"/>
          </p:cNvGraphicFramePr>
          <p:nvPr>
            <p:ph sz="quarter" idx="14"/>
            <p:extLst/>
          </p:nvPr>
        </p:nvGraphicFramePr>
        <p:xfrm>
          <a:off x="457200" y="3870325"/>
          <a:ext cx="8229600" cy="1706880"/>
        </p:xfrm>
        <a:graphic>
          <a:graphicData uri="http://schemas.openxmlformats.org/drawingml/2006/table">
            <a:tbl>
              <a:tblPr firstRow="1" bandRow="1">
                <a:tableStyleId>{2D5ABB26-0587-4C30-8999-92F81FD0307C}</a:tableStyleId>
              </a:tblPr>
              <a:tblGrid>
                <a:gridCol w="1676400">
                  <a:extLst>
                    <a:ext uri="{9D8B030D-6E8A-4147-A177-3AD203B41FA5}">
                      <a16:colId xmlns:a16="http://schemas.microsoft.com/office/drawing/2014/main" val="1257126674"/>
                    </a:ext>
                  </a:extLst>
                </a:gridCol>
                <a:gridCol w="3060700">
                  <a:extLst>
                    <a:ext uri="{9D8B030D-6E8A-4147-A177-3AD203B41FA5}">
                      <a16:colId xmlns:a16="http://schemas.microsoft.com/office/drawing/2014/main" val="824791339"/>
                    </a:ext>
                  </a:extLst>
                </a:gridCol>
                <a:gridCol w="1905000">
                  <a:extLst>
                    <a:ext uri="{9D8B030D-6E8A-4147-A177-3AD203B41FA5}">
                      <a16:colId xmlns:a16="http://schemas.microsoft.com/office/drawing/2014/main" val="2298609037"/>
                    </a:ext>
                  </a:extLst>
                </a:gridCol>
                <a:gridCol w="1587500">
                  <a:extLst>
                    <a:ext uri="{9D8B030D-6E8A-4147-A177-3AD203B41FA5}">
                      <a16:colId xmlns:a16="http://schemas.microsoft.com/office/drawing/2014/main" val="2230376568"/>
                    </a:ext>
                  </a:extLst>
                </a:gridCol>
              </a:tblGrid>
              <a:tr h="370840">
                <a:tc>
                  <a:txBody>
                    <a:bodyPr/>
                    <a:lstStyle/>
                    <a:p>
                      <a:r>
                        <a:rPr lang="en-US" sz="2000" b="1" dirty="0">
                          <a:solidFill>
                            <a:schemeClr val="tx1"/>
                          </a:solidFill>
                        </a:rPr>
                        <a:t>Analyze the</a:t>
                      </a:r>
                    </a:p>
                    <a:p>
                      <a:r>
                        <a:rPr lang="en-US" sz="2000" b="1" dirty="0">
                          <a:solidFill>
                            <a:schemeClr val="tx1"/>
                          </a:solidFill>
                        </a:rPr>
                        <a:t>Problem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Given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Need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solidFill>
                            <a:schemeClr val="tx1"/>
                          </a:solidFill>
                        </a:rPr>
                        <a:t>Connect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9069385"/>
                  </a:ext>
                </a:extLst>
              </a:tr>
              <a:tr h="370840">
                <a:tc>
                  <a:txBody>
                    <a:bodyPr/>
                    <a:lstStyle/>
                    <a:p>
                      <a:r>
                        <a:rPr lang="en-US" sz="100" dirty="0">
                          <a:solidFill>
                            <a:schemeClr val="tx1"/>
                          </a:solidFill>
                        </a:rPr>
                        <a:t>Analyze the</a:t>
                      </a:r>
                    </a:p>
                    <a:p>
                      <a:r>
                        <a:rPr lang="en-US" sz="100" dirty="0">
                          <a:solidFill>
                            <a:schemeClr val="tx1"/>
                          </a:solidFill>
                        </a:rPr>
                        <a:t>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64 milligrams of I-123, 26.4 h elapsed, half-life = 13.2 hours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milligrams of I-123 remaining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solidFill>
                            <a:schemeClr val="tx1"/>
                          </a:solidFill>
                        </a:rPr>
                        <a:t>number of half-lives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211859"/>
                  </a:ext>
                </a:extLst>
              </a:tr>
            </a:tbl>
          </a:graphicData>
        </a:graphic>
      </p:graphicFrame>
    </p:spTree>
    <p:extLst>
      <p:ext uri="{BB962C8B-B14F-4D97-AF65-F5344CB8AC3E}">
        <p14:creationId xmlns:p14="http://schemas.microsoft.com/office/powerpoint/2010/main" val="24149572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2 </a:t>
            </a:r>
            <a:r>
              <a:rPr lang="en-US" sz="2000" b="0" dirty="0"/>
              <a:t>(2 of 4)</a:t>
            </a:r>
          </a:p>
        </p:txBody>
      </p:sp>
      <p:sp>
        <p:nvSpPr>
          <p:cNvPr id="3" name="Content Placeholder 2"/>
          <p:cNvSpPr>
            <a:spLocks noGrp="1"/>
          </p:cNvSpPr>
          <p:nvPr>
            <p:ph sz="quarter" idx="13"/>
          </p:nvPr>
        </p:nvSpPr>
        <p:spPr>
          <a:xfrm>
            <a:off x="457200" y="1556327"/>
            <a:ext cx="8082116" cy="1809173"/>
          </a:xfrm>
        </p:spPr>
        <p:txBody>
          <a:bodyPr/>
          <a:lstStyle/>
          <a:p>
            <a:pPr marL="432" indent="0">
              <a:buNone/>
            </a:pPr>
            <a:r>
              <a:rPr lang="en-US" sz="2400" dirty="0"/>
              <a:t>Iodine-123, used in the treatment of thyroid, brain, and prostate cancer, has a half-life of 13.2 h</a:t>
            </a:r>
            <a:r>
              <a:rPr lang="en-US" sz="100" dirty="0"/>
              <a:t>ours</a:t>
            </a:r>
            <a:r>
              <a:rPr lang="en-US" sz="2400" dirty="0"/>
              <a:t>. How much of a 64-milligrams sample of I-123 is left after 26.4 hours?</a:t>
            </a:r>
          </a:p>
          <a:p>
            <a:pPr marL="432" indent="0">
              <a:buNone/>
            </a:pPr>
            <a:r>
              <a:rPr lang="en-US" sz="2400" b="1" dirty="0"/>
              <a:t>Step 2 Write a plan to calculate the unknown quantity.</a:t>
            </a:r>
          </a:p>
        </p:txBody>
      </p:sp>
      <p:pic>
        <p:nvPicPr>
          <p:cNvPr id="5" name="Content Placeholder 4" descr="Convert years to number of half-life using the half-life formula.&#10;Convert milligrams of I 123 to milligrams of 1 123 remaining using the number of half-lives formula."/>
          <p:cNvPicPr>
            <a:picLocks noGrp="1" noChangeAspect="1"/>
          </p:cNvPicPr>
          <p:nvPr>
            <p:ph sz="quarter" idx="14"/>
          </p:nvPr>
        </p:nvPicPr>
        <p:blipFill>
          <a:blip r:embed="rId2"/>
          <a:stretch>
            <a:fillRect/>
          </a:stretch>
        </p:blipFill>
        <p:spPr>
          <a:xfrm>
            <a:off x="793066" y="3735462"/>
            <a:ext cx="7557866" cy="1790550"/>
          </a:xfrm>
          <a:prstGeom prst="rect">
            <a:avLst/>
          </a:prstGeom>
        </p:spPr>
      </p:pic>
    </p:spTree>
    <p:extLst>
      <p:ext uri="{BB962C8B-B14F-4D97-AF65-F5344CB8AC3E}">
        <p14:creationId xmlns:p14="http://schemas.microsoft.com/office/powerpoint/2010/main" val="39125834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Solution 2 </a:t>
            </a:r>
            <a:r>
              <a:rPr lang="en-US" altLang="en-US" sz="2000" b="0" dirty="0">
                <a:ea typeface="ＭＳ Ｐゴシック" pitchFamily="34" charset="-128"/>
              </a:rPr>
              <a:t>(3 of 4)</a:t>
            </a:r>
            <a:endParaRPr lang="en-US" dirty="0"/>
          </a:p>
        </p:txBody>
      </p:sp>
      <p:sp>
        <p:nvSpPr>
          <p:cNvPr id="3" name="Content Placeholder 2"/>
          <p:cNvSpPr>
            <a:spLocks noGrp="1"/>
          </p:cNvSpPr>
          <p:nvPr>
            <p:ph sz="quarter" idx="13"/>
          </p:nvPr>
        </p:nvSpPr>
        <p:spPr>
          <a:xfrm>
            <a:off x="457200" y="1556326"/>
            <a:ext cx="7884543" cy="2092130"/>
          </a:xfrm>
        </p:spPr>
        <p:txBody>
          <a:bodyPr/>
          <a:lstStyle/>
          <a:p>
            <a:pPr marL="0" indent="0">
              <a:buNone/>
              <a:defRPr/>
            </a:pPr>
            <a:r>
              <a:rPr sz="2400" dirty="0">
                <a:cs typeface="Times New Roman" panose="02020603050405020304" pitchFamily="18" charset="0"/>
              </a:rPr>
              <a:t>Iodine-123, used in the treatment of thyroid, brain, and prostate cancer, has a half-life of 13.2 h</a:t>
            </a:r>
            <a:r>
              <a:rPr sz="100" dirty="0">
                <a:solidFill>
                  <a:schemeClr val="bg1"/>
                </a:solidFill>
                <a:cs typeface="Times New Roman" panose="02020603050405020304" pitchFamily="18" charset="0"/>
              </a:rPr>
              <a:t>ours</a:t>
            </a:r>
            <a:r>
              <a:rPr sz="2400" dirty="0">
                <a:cs typeface="Times New Roman" panose="02020603050405020304" pitchFamily="18" charset="0"/>
              </a:rPr>
              <a:t>. How much of a 64-m</a:t>
            </a:r>
            <a:r>
              <a:rPr sz="100" dirty="0">
                <a:solidFill>
                  <a:schemeClr val="bg1"/>
                </a:solidFill>
                <a:cs typeface="Times New Roman" panose="02020603050405020304" pitchFamily="18" charset="0"/>
              </a:rPr>
              <a:t>illi</a:t>
            </a:r>
            <a:r>
              <a:rPr sz="2400" dirty="0">
                <a:cs typeface="Times New Roman" panose="02020603050405020304" pitchFamily="18" charset="0"/>
              </a:rPr>
              <a:t>g</a:t>
            </a:r>
            <a:r>
              <a:rPr sz="100" dirty="0">
                <a:solidFill>
                  <a:schemeClr val="bg1"/>
                </a:solidFill>
                <a:cs typeface="Times New Roman" panose="02020603050405020304" pitchFamily="18" charset="0"/>
              </a:rPr>
              <a:t>rams</a:t>
            </a:r>
            <a:r>
              <a:rPr sz="2400" dirty="0">
                <a:cs typeface="Times New Roman" panose="02020603050405020304" pitchFamily="18" charset="0"/>
              </a:rPr>
              <a:t> sample of I-123 is left after 26.4 hours?</a:t>
            </a:r>
          </a:p>
          <a:p>
            <a:pPr marL="0" indent="0">
              <a:buNone/>
              <a:defRPr/>
            </a:pPr>
            <a:r>
              <a:rPr lang="en-IN" sz="2400" b="1" dirty="0">
                <a:solidFill>
                  <a:srgbClr val="000000"/>
                </a:solidFill>
                <a:ea typeface="ＭＳ Ｐゴシック" charset="0"/>
                <a:cs typeface="ＭＳ Ｐゴシック" charset="0"/>
              </a:rPr>
              <a:t>Step</a:t>
            </a:r>
            <a:r>
              <a:rPr sz="2400" b="1" dirty="0">
                <a:solidFill>
                  <a:srgbClr val="000000"/>
                </a:solidFill>
                <a:ea typeface="ＭＳ Ｐゴシック" charset="0"/>
                <a:cs typeface="ＭＳ Ｐゴシック" charset="0"/>
              </a:rPr>
              <a:t> 3 Write the half-life equality and conversion factors.</a:t>
            </a:r>
            <a:endParaRPr sz="2400" b="1" dirty="0">
              <a:solidFill>
                <a:srgbClr val="000000"/>
              </a:solidFill>
              <a:ea typeface="ＭＳ Ｐゴシック" pitchFamily="34" charset="-128"/>
            </a:endParaRPr>
          </a:p>
        </p:txBody>
      </p:sp>
      <p:graphicFrame>
        <p:nvGraphicFramePr>
          <p:cNvPr id="6146" name="Object 2" descr="1 half-life = 13.2 hours. The conversion factors are, start fraction 13.2 hours over 1 half-life end fraction, and start fraction 1 half-life over 13.2 hours end fraction."/>
          <p:cNvGraphicFramePr>
            <a:graphicFrameLocks noChangeAspect="1"/>
          </p:cNvGraphicFramePr>
          <p:nvPr>
            <p:extLst/>
          </p:nvPr>
        </p:nvGraphicFramePr>
        <p:xfrm>
          <a:off x="2940050" y="4073462"/>
          <a:ext cx="3263900" cy="1346200"/>
        </p:xfrm>
        <a:graphic>
          <a:graphicData uri="http://schemas.openxmlformats.org/presentationml/2006/ole">
            <mc:AlternateContent xmlns:mc="http://schemas.openxmlformats.org/markup-compatibility/2006">
              <mc:Choice xmlns:v="urn:schemas-microsoft-com:vml" Requires="v">
                <p:oleObj spid="_x0000_s37890" name="Equation" r:id="rId3" imgW="3263760" imgH="1346040" progId="Equation.DSMT4">
                  <p:embed/>
                </p:oleObj>
              </mc:Choice>
              <mc:Fallback>
                <p:oleObj name="Equation" r:id="rId3" imgW="3263760" imgH="1346040" progId="Equation.DSMT4">
                  <p:embed/>
                  <p:pic>
                    <p:nvPicPr>
                      <p:cNvPr id="6146" name="Object 2" descr="1 half-life = 13.2 hours. The conversion factors are, start fraction 13.2 hours over 1 half-life end fraction, and start fraction 1 half-life over 13.2 hours end fr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0" y="4073462"/>
                        <a:ext cx="3263900" cy="134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ＭＳ Ｐゴシック" pitchFamily="34" charset="-128"/>
              </a:rPr>
              <a:t>Solution 2 </a:t>
            </a:r>
            <a:r>
              <a:rPr lang="en-US" altLang="en-US" sz="2000" b="0" dirty="0">
                <a:ea typeface="ＭＳ Ｐゴシック" pitchFamily="34" charset="-128"/>
              </a:rPr>
              <a:t>(4 of 4)</a:t>
            </a:r>
            <a:endParaRPr lang="en-US" dirty="0"/>
          </a:p>
        </p:txBody>
      </p:sp>
      <p:sp>
        <p:nvSpPr>
          <p:cNvPr id="3" name="Content Placeholder 2"/>
          <p:cNvSpPr>
            <a:spLocks noGrp="1"/>
          </p:cNvSpPr>
          <p:nvPr>
            <p:ph sz="quarter" idx="13"/>
          </p:nvPr>
        </p:nvSpPr>
        <p:spPr>
          <a:xfrm>
            <a:off x="457200" y="1556327"/>
            <a:ext cx="7962181" cy="2058141"/>
          </a:xfrm>
        </p:spPr>
        <p:txBody>
          <a:bodyPr/>
          <a:lstStyle/>
          <a:p>
            <a:pPr marL="0" indent="0">
              <a:buNone/>
              <a:defRPr/>
            </a:pPr>
            <a:r>
              <a:rPr sz="2400" dirty="0">
                <a:cs typeface="Times New Roman" panose="02020603050405020304" pitchFamily="18" charset="0"/>
              </a:rPr>
              <a:t>Iodine-123, used in the treatment of thyroid, brain, and prostate cancer, has a half-life of 13.2 h</a:t>
            </a:r>
            <a:r>
              <a:rPr sz="100" dirty="0">
                <a:solidFill>
                  <a:schemeClr val="bg1"/>
                </a:solidFill>
                <a:cs typeface="Times New Roman" panose="02020603050405020304" pitchFamily="18" charset="0"/>
              </a:rPr>
              <a:t>ours</a:t>
            </a:r>
            <a:r>
              <a:rPr sz="2400" dirty="0">
                <a:cs typeface="Times New Roman" panose="02020603050405020304" pitchFamily="18" charset="0"/>
              </a:rPr>
              <a:t>. How much of a 64-m</a:t>
            </a:r>
            <a:r>
              <a:rPr sz="100" dirty="0">
                <a:solidFill>
                  <a:schemeClr val="bg1"/>
                </a:solidFill>
                <a:cs typeface="Times New Roman" panose="02020603050405020304" pitchFamily="18" charset="0"/>
              </a:rPr>
              <a:t>illi</a:t>
            </a:r>
            <a:r>
              <a:rPr sz="2400" dirty="0">
                <a:cs typeface="Times New Roman" panose="02020603050405020304" pitchFamily="18" charset="0"/>
              </a:rPr>
              <a:t>g</a:t>
            </a:r>
            <a:r>
              <a:rPr sz="100" dirty="0">
                <a:solidFill>
                  <a:schemeClr val="bg1"/>
                </a:solidFill>
                <a:cs typeface="Times New Roman" panose="02020603050405020304" pitchFamily="18" charset="0"/>
              </a:rPr>
              <a:t>rams</a:t>
            </a:r>
            <a:r>
              <a:rPr sz="2400" dirty="0">
                <a:cs typeface="Times New Roman" panose="02020603050405020304" pitchFamily="18" charset="0"/>
              </a:rPr>
              <a:t> sample of I-123 is left after 26.4 hours?</a:t>
            </a:r>
          </a:p>
          <a:p>
            <a:pPr marL="0" indent="0">
              <a:buNone/>
              <a:defRPr/>
            </a:pPr>
            <a:r>
              <a:rPr lang="en-IN" sz="2400" b="1" dirty="0">
                <a:solidFill>
                  <a:srgbClr val="000000"/>
                </a:solidFill>
                <a:ea typeface="ＭＳ Ｐゴシック" charset="0"/>
                <a:cs typeface="ＭＳ Ｐゴシック" charset="0"/>
              </a:rPr>
              <a:t>Step 4 </a:t>
            </a:r>
            <a:r>
              <a:rPr sz="2400" b="1" dirty="0">
                <a:ea typeface="ＭＳ Ｐゴシック" pitchFamily="34" charset="-128"/>
              </a:rPr>
              <a:t>Set up the problem to calculate the needed quantity.</a:t>
            </a:r>
            <a:endParaRPr sz="2400" b="1" dirty="0">
              <a:solidFill>
                <a:srgbClr val="000000"/>
              </a:solidFill>
              <a:ea typeface="ＭＳ Ｐゴシック" pitchFamily="34" charset="-128"/>
            </a:endParaRPr>
          </a:p>
        </p:txBody>
      </p:sp>
      <p:graphicFrame>
        <p:nvGraphicFramePr>
          <p:cNvPr id="7171" name="Object 3" descr="26.4 hours times start fraction 1 half-life over 13.2 hours end fraction, with hours cancelled, = 2.00 half-lives."/>
          <p:cNvGraphicFramePr>
            <a:graphicFrameLocks noChangeAspect="1"/>
          </p:cNvGraphicFramePr>
          <p:nvPr>
            <p:extLst/>
          </p:nvPr>
        </p:nvGraphicFramePr>
        <p:xfrm>
          <a:off x="1517650" y="3752850"/>
          <a:ext cx="4711700" cy="787400"/>
        </p:xfrm>
        <a:graphic>
          <a:graphicData uri="http://schemas.openxmlformats.org/presentationml/2006/ole">
            <mc:AlternateContent xmlns:mc="http://schemas.openxmlformats.org/markup-compatibility/2006">
              <mc:Choice xmlns:v="urn:schemas-microsoft-com:vml" Requires="v">
                <p:oleObj spid="_x0000_s38914" name="Equation" r:id="rId3" imgW="4711680" imgH="787320" progId="Equation.DSMT4">
                  <p:embed/>
                </p:oleObj>
              </mc:Choice>
              <mc:Fallback>
                <p:oleObj name="Equation" r:id="rId3" imgW="4711680" imgH="787320" progId="Equation.DSMT4">
                  <p:embed/>
                  <p:pic>
                    <p:nvPicPr>
                      <p:cNvPr id="7171" name="Object 3" descr="26.4 hours times start fraction 1 half-life over 13.2 hours end fraction, with hours cancelled, = 2.00 half-lives."/>
                      <p:cNvPicPr>
                        <a:picLocks noChangeAspect="1" noChangeArrowheads="1"/>
                      </p:cNvPicPr>
                      <p:nvPr/>
                    </p:nvPicPr>
                    <p:blipFill>
                      <a:blip r:embed="rId4"/>
                      <a:srcRect/>
                      <a:stretch>
                        <a:fillRect/>
                      </a:stretch>
                    </p:blipFill>
                    <p:spPr bwMode="auto">
                      <a:xfrm>
                        <a:off x="1517650" y="3752850"/>
                        <a:ext cx="47117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2" name="Object 4" descr="64 milligrams after 1 half-life is 32 milligrams. After 2-half-lives is 16 milligrams."/>
          <p:cNvGraphicFramePr>
            <a:graphicFrameLocks noChangeAspect="1"/>
          </p:cNvGraphicFramePr>
          <p:nvPr>
            <p:extLst/>
          </p:nvPr>
        </p:nvGraphicFramePr>
        <p:xfrm>
          <a:off x="1282421" y="4857750"/>
          <a:ext cx="5664200" cy="406400"/>
        </p:xfrm>
        <a:graphic>
          <a:graphicData uri="http://schemas.openxmlformats.org/presentationml/2006/ole">
            <mc:AlternateContent xmlns:mc="http://schemas.openxmlformats.org/markup-compatibility/2006">
              <mc:Choice xmlns:v="urn:schemas-microsoft-com:vml" Requires="v">
                <p:oleObj spid="_x0000_s38915" name="Equation" r:id="rId5" imgW="5663880" imgH="406080" progId="Equation.DSMT4">
                  <p:embed/>
                </p:oleObj>
              </mc:Choice>
              <mc:Fallback>
                <p:oleObj name="Equation" r:id="rId5" imgW="5663880" imgH="406080" progId="Equation.DSMT4">
                  <p:embed/>
                  <p:pic>
                    <p:nvPicPr>
                      <p:cNvPr id="7172" name="Object 4" descr="64 milligrams after 1 half-life is 32 milligrams. After 2-half-lives is 16 milligrams."/>
                      <p:cNvPicPr>
                        <a:picLocks noChangeAspect="1" noChangeArrowheads="1"/>
                      </p:cNvPicPr>
                      <p:nvPr/>
                    </p:nvPicPr>
                    <p:blipFill>
                      <a:blip r:embed="rId6"/>
                      <a:srcRect/>
                      <a:stretch>
                        <a:fillRect/>
                      </a:stretch>
                    </p:blipFill>
                    <p:spPr bwMode="auto">
                      <a:xfrm>
                        <a:off x="1282421" y="4857750"/>
                        <a:ext cx="56642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Content Placeholder 3">
            <a:extLst>
              <a:ext uri="{FF2B5EF4-FFF2-40B4-BE49-F238E27FC236}">
                <a16:creationId xmlns:a16="http://schemas.microsoft.com/office/drawing/2014/main" id="{93707759-8D7D-4461-8D1E-21484F797B45}"/>
              </a:ext>
            </a:extLst>
          </p:cNvPr>
          <p:cNvSpPr>
            <a:spLocks noGrp="1"/>
          </p:cNvSpPr>
          <p:nvPr>
            <p:ph sz="quarter" idx="14"/>
          </p:nvPr>
        </p:nvSpPr>
        <p:spPr>
          <a:xfrm>
            <a:off x="457200" y="5383161"/>
            <a:ext cx="8229600" cy="940002"/>
          </a:xfrm>
        </p:spPr>
        <p:txBody>
          <a:bodyPr/>
          <a:lstStyle/>
          <a:p>
            <a:pPr>
              <a:spcBef>
                <a:spcPts val="1000"/>
              </a:spcBef>
              <a:buFont typeface="Symbol" panose="05050102010706020507" pitchFamily="18" charset="2"/>
              <a:buChar char="\"/>
            </a:pPr>
            <a:r>
              <a:rPr lang="en-IN" sz="2400" dirty="0">
                <a:sym typeface="Symbol" panose="05050102010706020507" pitchFamily="18" charset="2"/>
              </a:rPr>
              <a:t>16 m g of  I-123 remain</a:t>
            </a:r>
          </a:p>
          <a:p>
            <a:pPr marL="432" indent="0">
              <a:spcBef>
                <a:spcPts val="1000"/>
              </a:spcBef>
              <a:buNone/>
            </a:pPr>
            <a:r>
              <a:rPr lang="en-IN" sz="2400" b="1" dirty="0">
                <a:sym typeface="Symbol" panose="05050102010706020507" pitchFamily="18" charset="2"/>
              </a:rPr>
              <a:t>The answer is B.</a:t>
            </a:r>
            <a:endParaRPr lang="en-IN" sz="24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the Environment Dating Ancient Objects </a:t>
            </a:r>
            <a:r>
              <a:rPr lang="en-US" sz="2000" b="0" dirty="0"/>
              <a:t>(1 of 3)</a:t>
            </a:r>
          </a:p>
        </p:txBody>
      </p:sp>
      <p:sp>
        <p:nvSpPr>
          <p:cNvPr id="4" name="Content Placeholder 3"/>
          <p:cNvSpPr>
            <a:spLocks noGrp="1"/>
          </p:cNvSpPr>
          <p:nvPr>
            <p:ph sz="quarter" idx="14"/>
          </p:nvPr>
        </p:nvSpPr>
        <p:spPr>
          <a:xfrm>
            <a:off x="457200" y="1555200"/>
            <a:ext cx="8229600" cy="2133600"/>
          </a:xfrm>
        </p:spPr>
        <p:txBody>
          <a:bodyPr/>
          <a:lstStyle/>
          <a:p>
            <a:pPr marL="432" indent="0">
              <a:buNone/>
            </a:pPr>
            <a:r>
              <a:rPr lang="en-US" sz="2400" dirty="0"/>
              <a:t>Radiological dating is a technique used by geologists, archaeologists, and historians to determine the age of ancient objects.</a:t>
            </a:r>
          </a:p>
          <a:p>
            <a:pPr marL="432" indent="0">
              <a:buNone/>
            </a:pPr>
            <a:r>
              <a:rPr lang="en-US" sz="2400" dirty="0"/>
              <a:t>The age of ancient objects is determined by measuring the amount of carbon-14 present.</a:t>
            </a:r>
          </a:p>
        </p:txBody>
      </p:sp>
      <p:sp>
        <p:nvSpPr>
          <p:cNvPr id="5" name="Content Placeholder 4"/>
          <p:cNvSpPr>
            <a:spLocks noGrp="1"/>
          </p:cNvSpPr>
          <p:nvPr>
            <p:ph sz="quarter" idx="15"/>
          </p:nvPr>
        </p:nvSpPr>
        <p:spPr>
          <a:xfrm>
            <a:off x="454672" y="3939051"/>
            <a:ext cx="3774428" cy="1585449"/>
          </a:xfrm>
        </p:spPr>
        <p:txBody>
          <a:bodyPr/>
          <a:lstStyle/>
          <a:p>
            <a:pPr marL="432" indent="0">
              <a:buNone/>
            </a:pPr>
            <a:r>
              <a:rPr lang="en-US" sz="2400" dirty="0"/>
              <a:t>The age of a bone sample from a skeleton can be determined by carbon dating.</a:t>
            </a:r>
          </a:p>
        </p:txBody>
      </p:sp>
      <p:pic>
        <p:nvPicPr>
          <p:cNvPr id="7" name="Content Placeholder 6" descr="An archeologist works to brush sand away from skeletal remains."/>
          <p:cNvPicPr>
            <a:picLocks noGrp="1" noChangeAspect="1"/>
          </p:cNvPicPr>
          <p:nvPr>
            <p:ph sz="quarter" idx="16"/>
          </p:nvPr>
        </p:nvPicPr>
        <p:blipFill>
          <a:blip r:embed="rId2"/>
          <a:stretch>
            <a:fillRect/>
          </a:stretch>
        </p:blipFill>
        <p:spPr>
          <a:xfrm>
            <a:off x="4803470" y="3826298"/>
            <a:ext cx="3883635" cy="2611622"/>
          </a:xfrm>
          <a:prstGeom prst="rect">
            <a:avLst/>
          </a:prstGeom>
        </p:spPr>
      </p:pic>
    </p:spTree>
    <p:extLst>
      <p:ext uri="{BB962C8B-B14F-4D97-AF65-F5344CB8AC3E}">
        <p14:creationId xmlns:p14="http://schemas.microsoft.com/office/powerpoint/2010/main" val="38152051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the Environment Dating Ancient Objects </a:t>
            </a:r>
            <a:r>
              <a:rPr lang="en-US" sz="2000" b="0" dirty="0"/>
              <a:t>(2 of 3)</a:t>
            </a:r>
            <a:endParaRPr lang="en-US" sz="2000" dirty="0"/>
          </a:p>
        </p:txBody>
      </p:sp>
      <p:graphicFrame>
        <p:nvGraphicFramePr>
          <p:cNvPr id="8" name="Object 7" descr="Superscript 1, sub 0, n, plus superscript 14, sub 7, N, yields superscript 14, sub 6, C, plus superscript 1, sub 1, H. Or, neutron from cosmic rays plus nitrogen in atmosphere yields radioactive carbon-14 plus proton."/>
          <p:cNvGraphicFramePr>
            <a:graphicFrameLocks noChangeAspect="1"/>
          </p:cNvGraphicFramePr>
          <p:nvPr>
            <p:extLst/>
          </p:nvPr>
        </p:nvGraphicFramePr>
        <p:xfrm>
          <a:off x="2045600" y="1729489"/>
          <a:ext cx="5029200" cy="812800"/>
        </p:xfrm>
        <a:graphic>
          <a:graphicData uri="http://schemas.openxmlformats.org/presentationml/2006/ole">
            <mc:AlternateContent xmlns:mc="http://schemas.openxmlformats.org/markup-compatibility/2006">
              <mc:Choice xmlns:v="urn:schemas-microsoft-com:vml" Requires="v">
                <p:oleObj spid="_x0000_s39938" name="Equation" r:id="rId3" imgW="5029200" imgH="812520" progId="Equation.DSMT4">
                  <p:embed/>
                </p:oleObj>
              </mc:Choice>
              <mc:Fallback>
                <p:oleObj name="Equation" r:id="rId3" imgW="5029200" imgH="812520" progId="Equation.DSMT4">
                  <p:embed/>
                  <p:pic>
                    <p:nvPicPr>
                      <p:cNvPr id="8" name="Object 7" descr="Superscript 1, sub 0, n, plus superscript 14, sub 7, N, yields superscript 14, sub 6, C, plus superscript 1, sub 1, H. Or, neutron from cosmic rays plus nitrogen in atmosphere yields radioactive carbon-14 plus pro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5600" y="1729489"/>
                        <a:ext cx="50292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p:cNvSpPr>
            <a:spLocks noGrp="1"/>
          </p:cNvSpPr>
          <p:nvPr>
            <p:ph sz="quarter" idx="16"/>
          </p:nvPr>
        </p:nvSpPr>
        <p:spPr>
          <a:xfrm>
            <a:off x="457200" y="2848560"/>
            <a:ext cx="8232128" cy="2101852"/>
          </a:xfrm>
        </p:spPr>
        <p:txBody>
          <a:bodyPr/>
          <a:lstStyle/>
          <a:p>
            <a:pPr marL="0" indent="0">
              <a:buNone/>
              <a:defRPr/>
            </a:pPr>
            <a:r>
              <a:rPr lang="en-US" sz="2400" dirty="0">
                <a:cs typeface="Times New Roman" panose="02020603050405020304" pitchFamily="18" charset="0"/>
              </a:rPr>
              <a:t>Carbon-14 is produced in the upper atmosphere by the bombardment of nitrogen-14 by high-energy neutrons from cosmic rays.</a:t>
            </a:r>
            <a:endParaRPr lang="en-US" sz="2400" dirty="0">
              <a:solidFill>
                <a:srgbClr val="000000"/>
              </a:solidFill>
              <a:cs typeface="Times New Roman" panose="02020603050405020304" pitchFamily="18" charset="0"/>
            </a:endParaRPr>
          </a:p>
          <a:p>
            <a:pPr marL="0" indent="0">
              <a:buFont typeface="Arial" pitchFamily="34" charset="0"/>
              <a:buNone/>
              <a:defRPr/>
            </a:pPr>
            <a:r>
              <a:rPr lang="en-US" sz="2400" dirty="0">
                <a:solidFill>
                  <a:srgbClr val="000000"/>
                </a:solidFill>
                <a:cs typeface="Times New Roman" panose="02020603050405020304" pitchFamily="18" charset="0"/>
              </a:rPr>
              <a:t>Carbon-14 reacts with oxygen to form radioactive carbon dioxide which is absorbed by plants.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the Environment Dating Ancient Objects </a:t>
            </a:r>
            <a:r>
              <a:rPr lang="en-US" sz="2000" b="0" dirty="0"/>
              <a:t>(3 of 3)</a:t>
            </a:r>
            <a:endParaRPr lang="en-US" sz="2000" dirty="0"/>
          </a:p>
        </p:txBody>
      </p:sp>
      <p:graphicFrame>
        <p:nvGraphicFramePr>
          <p:cNvPr id="8" name="Object 7" descr="Superscript 14, sub 6, C, yields superscript 14, sub 7, N, plus superscript 0, sub minus 1, e."/>
          <p:cNvGraphicFramePr>
            <a:graphicFrameLocks noChangeAspect="1"/>
          </p:cNvGraphicFramePr>
          <p:nvPr>
            <p:extLst/>
          </p:nvPr>
        </p:nvGraphicFramePr>
        <p:xfrm>
          <a:off x="3360738" y="1893888"/>
          <a:ext cx="2400300" cy="482600"/>
        </p:xfrm>
        <a:graphic>
          <a:graphicData uri="http://schemas.openxmlformats.org/presentationml/2006/ole">
            <mc:AlternateContent xmlns:mc="http://schemas.openxmlformats.org/markup-compatibility/2006">
              <mc:Choice xmlns:v="urn:schemas-microsoft-com:vml" Requires="v">
                <p:oleObj spid="_x0000_s40962" name="Equation" r:id="rId3" imgW="2400120" imgH="482400" progId="Equation.DSMT4">
                  <p:embed/>
                </p:oleObj>
              </mc:Choice>
              <mc:Fallback>
                <p:oleObj name="Equation" r:id="rId3" imgW="2400120" imgH="482400" progId="Equation.DSMT4">
                  <p:embed/>
                  <p:pic>
                    <p:nvPicPr>
                      <p:cNvPr id="8" name="Object 7" descr="Superscript 14, sub 6, C, yields superscript 14, sub 7, N, plus superscript 0, sub minus 1, 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738" y="1893888"/>
                        <a:ext cx="24003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p:cNvSpPr>
            <a:spLocks noGrp="1"/>
          </p:cNvSpPr>
          <p:nvPr>
            <p:ph sz="quarter" idx="16"/>
          </p:nvPr>
        </p:nvSpPr>
        <p:spPr>
          <a:xfrm>
            <a:off x="457200" y="2942096"/>
            <a:ext cx="4291781" cy="405787"/>
          </a:xfrm>
        </p:spPr>
        <p:txBody>
          <a:bodyPr/>
          <a:lstStyle/>
          <a:p>
            <a:pPr marL="0" indent="0">
              <a:buNone/>
              <a:defRPr/>
            </a:pPr>
            <a:r>
              <a:rPr lang="en-US" sz="2400" dirty="0">
                <a:solidFill>
                  <a:srgbClr val="000000"/>
                </a:solidFill>
                <a:cs typeface="Times New Roman" panose="02020603050405020304" pitchFamily="18" charset="0"/>
              </a:rPr>
              <a:t>The uptake of carbon-14 in the</a:t>
            </a:r>
          </a:p>
        </p:txBody>
      </p:sp>
      <p:graphicFrame>
        <p:nvGraphicFramePr>
          <p:cNvPr id="7" name="Object 6" descr="C O sub 2">
            <a:extLst>
              <a:ext uri="{FF2B5EF4-FFF2-40B4-BE49-F238E27FC236}">
                <a16:creationId xmlns:a16="http://schemas.microsoft.com/office/drawing/2014/main" id="{C7FE36DE-85B6-4A1C-8B5B-63EC0A7C6059}"/>
              </a:ext>
            </a:extLst>
          </p:cNvPr>
          <p:cNvGraphicFramePr>
            <a:graphicFrameLocks noChangeAspect="1"/>
          </p:cNvGraphicFramePr>
          <p:nvPr>
            <p:extLst/>
          </p:nvPr>
        </p:nvGraphicFramePr>
        <p:xfrm>
          <a:off x="4862324" y="2942629"/>
          <a:ext cx="643467" cy="445477"/>
        </p:xfrm>
        <a:graphic>
          <a:graphicData uri="http://schemas.openxmlformats.org/presentationml/2006/ole">
            <mc:AlternateContent xmlns:mc="http://schemas.openxmlformats.org/markup-compatibility/2006">
              <mc:Choice xmlns:v="urn:schemas-microsoft-com:vml" Requires="v">
                <p:oleObj spid="_x0000_s40963" name="Equation" r:id="rId5" imgW="330120" imgH="228600" progId="Equation.DSMT4">
                  <p:embed/>
                </p:oleObj>
              </mc:Choice>
              <mc:Fallback>
                <p:oleObj name="Equation" r:id="rId5" imgW="330120" imgH="228600" progId="Equation.DSMT4">
                  <p:embed/>
                  <p:pic>
                    <p:nvPicPr>
                      <p:cNvPr id="7" name="Object 6" descr="C O sub 2">
                        <a:extLst>
                          <a:ext uri="{FF2B5EF4-FFF2-40B4-BE49-F238E27FC236}">
                            <a16:creationId xmlns:a16="http://schemas.microsoft.com/office/drawing/2014/main" id="{C7FE36DE-85B6-4A1C-8B5B-63EC0A7C6059}"/>
                          </a:ext>
                        </a:extLst>
                      </p:cNvPr>
                      <p:cNvPicPr/>
                      <p:nvPr/>
                    </p:nvPicPr>
                    <p:blipFill>
                      <a:blip r:embed="rId6"/>
                      <a:stretch>
                        <a:fillRect/>
                      </a:stretch>
                    </p:blipFill>
                    <p:spPr>
                      <a:xfrm>
                        <a:off x="4862324" y="2942629"/>
                        <a:ext cx="643467" cy="445477"/>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D85AB2E-F00D-4D85-AABB-624CE95ABB30}"/>
              </a:ext>
            </a:extLst>
          </p:cNvPr>
          <p:cNvSpPr>
            <a:spLocks noGrp="1"/>
          </p:cNvSpPr>
          <p:nvPr>
            <p:ph sz="quarter" idx="14"/>
          </p:nvPr>
        </p:nvSpPr>
        <p:spPr>
          <a:xfrm>
            <a:off x="5633882" y="2942097"/>
            <a:ext cx="3052917" cy="435284"/>
          </a:xfrm>
        </p:spPr>
        <p:txBody>
          <a:bodyPr/>
          <a:lstStyle/>
          <a:p>
            <a:pPr marL="432" indent="0">
              <a:buNone/>
            </a:pPr>
            <a:r>
              <a:rPr lang="en-US" sz="2400" dirty="0">
                <a:solidFill>
                  <a:srgbClr val="000000"/>
                </a:solidFill>
                <a:cs typeface="Times New Roman" panose="02020603050405020304" pitchFamily="18" charset="0"/>
              </a:rPr>
              <a:t>stops when the plant</a:t>
            </a:r>
            <a:endParaRPr lang="en-IN" sz="2400" dirty="0"/>
          </a:p>
        </p:txBody>
      </p:sp>
      <p:sp>
        <p:nvSpPr>
          <p:cNvPr id="4" name="Content Placeholder 3">
            <a:extLst>
              <a:ext uri="{FF2B5EF4-FFF2-40B4-BE49-F238E27FC236}">
                <a16:creationId xmlns:a16="http://schemas.microsoft.com/office/drawing/2014/main" id="{FACEDAEC-6FD7-40F1-938D-7D4B3394DE39}"/>
              </a:ext>
            </a:extLst>
          </p:cNvPr>
          <p:cNvSpPr>
            <a:spLocks noGrp="1"/>
          </p:cNvSpPr>
          <p:nvPr>
            <p:ph sz="quarter" idx="15"/>
          </p:nvPr>
        </p:nvSpPr>
        <p:spPr>
          <a:xfrm>
            <a:off x="457200" y="3437600"/>
            <a:ext cx="7772400" cy="2727222"/>
          </a:xfrm>
        </p:spPr>
        <p:txBody>
          <a:bodyPr/>
          <a:lstStyle/>
          <a:p>
            <a:pPr marL="0" indent="0">
              <a:buNone/>
              <a:defRPr/>
            </a:pPr>
            <a:r>
              <a:rPr lang="en-US" sz="2400" dirty="0">
                <a:solidFill>
                  <a:schemeClr val="tx1"/>
                </a:solidFill>
                <a:cs typeface="Times New Roman" panose="02020603050405020304" pitchFamily="18" charset="0"/>
              </a:rPr>
              <a:t>dies.</a:t>
            </a:r>
          </a:p>
          <a:p>
            <a:pPr marL="0" indent="0">
              <a:buFont typeface="Arial" pitchFamily="34" charset="0"/>
              <a:buNone/>
              <a:defRPr/>
            </a:pPr>
            <a:r>
              <a:rPr lang="en-US" sz="2400" dirty="0">
                <a:solidFill>
                  <a:schemeClr val="tx1"/>
                </a:solidFill>
                <a:cs typeface="Times New Roman" panose="02020603050405020304" pitchFamily="18" charset="0"/>
              </a:rPr>
              <a:t>As the carbon-14 decays, the amount of radioactive carbon decreases.</a:t>
            </a:r>
          </a:p>
          <a:p>
            <a:pPr marL="0" indent="0">
              <a:buFont typeface="Arial" pitchFamily="34" charset="0"/>
              <a:buNone/>
              <a:defRPr/>
            </a:pPr>
            <a:r>
              <a:rPr lang="en-US" sz="2400" dirty="0">
                <a:solidFill>
                  <a:schemeClr val="tx1"/>
                </a:solidFill>
                <a:cs typeface="Times New Roman" panose="02020603050405020304" pitchFamily="18" charset="0"/>
              </a:rPr>
              <a:t>In a process called </a:t>
            </a:r>
            <a:r>
              <a:rPr lang="en-US" sz="2400" b="1" dirty="0">
                <a:solidFill>
                  <a:schemeClr val="tx1"/>
                </a:solidFill>
                <a:cs typeface="Times New Roman" panose="02020603050405020304" pitchFamily="18" charset="0"/>
              </a:rPr>
              <a:t>carbon dating</a:t>
            </a:r>
            <a:r>
              <a:rPr lang="en-US" sz="2400" dirty="0">
                <a:solidFill>
                  <a:schemeClr val="tx1"/>
                </a:solidFill>
                <a:cs typeface="Times New Roman" panose="02020603050405020304" pitchFamily="18" charset="0"/>
              </a:rPr>
              <a:t>, scientists use the half-life of carbon-14 (5730 y</a:t>
            </a:r>
            <a:r>
              <a:rPr lang="en-US" sz="100" dirty="0">
                <a:solidFill>
                  <a:schemeClr val="tx1"/>
                </a:solidFill>
                <a:cs typeface="Times New Roman" panose="02020603050405020304" pitchFamily="18" charset="0"/>
              </a:rPr>
              <a:t>ea</a:t>
            </a:r>
            <a:r>
              <a:rPr lang="en-US" sz="2400" dirty="0">
                <a:solidFill>
                  <a:schemeClr val="tx1"/>
                </a:solidFill>
                <a:cs typeface="Times New Roman" panose="02020603050405020304" pitchFamily="18" charset="0"/>
              </a:rPr>
              <a:t>r) to calculate the length of time since the plant died.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Particles</a:t>
            </a:r>
          </a:p>
        </p:txBody>
      </p:sp>
      <p:sp>
        <p:nvSpPr>
          <p:cNvPr id="4" name="Content Placeholder 3"/>
          <p:cNvSpPr>
            <a:spLocks noGrp="1"/>
          </p:cNvSpPr>
          <p:nvPr>
            <p:ph sz="quarter" idx="14"/>
          </p:nvPr>
        </p:nvSpPr>
        <p:spPr>
          <a:xfrm>
            <a:off x="457200" y="1555200"/>
            <a:ext cx="1424939" cy="436500"/>
          </a:xfrm>
        </p:spPr>
        <p:txBody>
          <a:bodyPr/>
          <a:lstStyle/>
          <a:p>
            <a:pPr marL="432" indent="0">
              <a:buNone/>
            </a:pPr>
            <a:r>
              <a:rPr lang="en-US" sz="2400" dirty="0"/>
              <a:t>An </a:t>
            </a:r>
            <a:r>
              <a:rPr lang="en-US" sz="2400" b="1" dirty="0"/>
              <a:t>alpha</a:t>
            </a:r>
            <a:endParaRPr lang="en-US" sz="2400" dirty="0"/>
          </a:p>
        </p:txBody>
      </p:sp>
      <p:graphicFrame>
        <p:nvGraphicFramePr>
          <p:cNvPr id="17" name="Object 16" descr="Greek letter alpha"/>
          <p:cNvGraphicFramePr>
            <a:graphicFrameLocks noChangeAspect="1"/>
          </p:cNvGraphicFramePr>
          <p:nvPr>
            <p:extLst>
              <p:ext uri="{D42A27DB-BD31-4B8C-83A1-F6EECF244321}">
                <p14:modId xmlns:p14="http://schemas.microsoft.com/office/powerpoint/2010/main" val="980243956"/>
              </p:ext>
            </p:extLst>
          </p:nvPr>
        </p:nvGraphicFramePr>
        <p:xfrm>
          <a:off x="1965269" y="1603375"/>
          <a:ext cx="457200" cy="342900"/>
        </p:xfrm>
        <a:graphic>
          <a:graphicData uri="http://schemas.openxmlformats.org/presentationml/2006/ole">
            <mc:AlternateContent xmlns:mc="http://schemas.openxmlformats.org/markup-compatibility/2006">
              <mc:Choice xmlns:v="urn:schemas-microsoft-com:vml" Requires="v">
                <p:oleObj spid="_x0000_s3082" name="Equation" r:id="rId3" imgW="457200" imgH="342720" progId="Equation.DSMT4">
                  <p:embed/>
                </p:oleObj>
              </mc:Choice>
              <mc:Fallback>
                <p:oleObj name="Equation" r:id="rId3" imgW="457200" imgH="342720" progId="Equation.DSMT4">
                  <p:embed/>
                  <p:pic>
                    <p:nvPicPr>
                      <p:cNvPr id="0" name=""/>
                      <p:cNvPicPr/>
                      <p:nvPr/>
                    </p:nvPicPr>
                    <p:blipFill>
                      <a:blip r:embed="rId4"/>
                      <a:stretch>
                        <a:fillRect/>
                      </a:stretch>
                    </p:blipFill>
                    <p:spPr>
                      <a:xfrm>
                        <a:off x="1965269" y="1603375"/>
                        <a:ext cx="457200" cy="342900"/>
                      </a:xfrm>
                      <a:prstGeom prst="rect">
                        <a:avLst/>
                      </a:prstGeom>
                    </p:spPr>
                  </p:pic>
                </p:oleObj>
              </mc:Fallback>
            </mc:AlternateContent>
          </a:graphicData>
        </a:graphic>
      </p:graphicFrame>
      <p:sp>
        <p:nvSpPr>
          <p:cNvPr id="5" name="Content Placeholder 4"/>
          <p:cNvSpPr>
            <a:spLocks noGrp="1"/>
          </p:cNvSpPr>
          <p:nvPr>
            <p:ph sz="quarter" idx="15"/>
          </p:nvPr>
        </p:nvSpPr>
        <p:spPr>
          <a:xfrm>
            <a:off x="2497454" y="1551932"/>
            <a:ext cx="1266824" cy="426566"/>
          </a:xfrm>
        </p:spPr>
        <p:txBody>
          <a:bodyPr/>
          <a:lstStyle/>
          <a:p>
            <a:pPr marL="432" indent="0">
              <a:buNone/>
            </a:pPr>
            <a:r>
              <a:rPr lang="en-US" sz="2400" b="1" dirty="0"/>
              <a:t>particle</a:t>
            </a:r>
          </a:p>
        </p:txBody>
      </p:sp>
      <p:sp>
        <p:nvSpPr>
          <p:cNvPr id="3" name="Content Placeholder 2"/>
          <p:cNvSpPr>
            <a:spLocks noGrp="1"/>
          </p:cNvSpPr>
          <p:nvPr>
            <p:ph sz="quarter" idx="16"/>
          </p:nvPr>
        </p:nvSpPr>
        <p:spPr>
          <a:xfrm>
            <a:off x="457200" y="2139000"/>
            <a:ext cx="8229600" cy="2756849"/>
          </a:xfrm>
        </p:spPr>
        <p:txBody>
          <a:bodyPr/>
          <a:lstStyle/>
          <a:p>
            <a:r>
              <a:rPr lang="en-US" sz="2400" dirty="0"/>
              <a:t>is identical to a helium nucleus</a:t>
            </a:r>
          </a:p>
          <a:p>
            <a:r>
              <a:rPr lang="en-US" sz="2400" dirty="0"/>
              <a:t>has 2 protons and 2 neutrons</a:t>
            </a:r>
          </a:p>
          <a:p>
            <a:r>
              <a:rPr lang="en-US" sz="2400" dirty="0"/>
              <a:t>has a mass number of 4</a:t>
            </a:r>
          </a:p>
          <a:p>
            <a:r>
              <a:rPr lang="en-US" sz="2400" dirty="0"/>
              <a:t>has a charge of 2+</a:t>
            </a:r>
          </a:p>
          <a:p>
            <a:r>
              <a:rPr lang="en-US" sz="2400" dirty="0"/>
              <a:t>has a low energy compared to other radiation particles</a:t>
            </a:r>
          </a:p>
        </p:txBody>
      </p:sp>
      <p:graphicFrame>
        <p:nvGraphicFramePr>
          <p:cNvPr id="19" name="Object 18" descr="Alpha particle. Superscript 4 sub 2 H e, or alpha. "/>
          <p:cNvGraphicFramePr>
            <a:graphicFrameLocks noChangeAspect="1"/>
          </p:cNvGraphicFramePr>
          <p:nvPr>
            <p:extLst>
              <p:ext uri="{D42A27DB-BD31-4B8C-83A1-F6EECF244321}">
                <p14:modId xmlns:p14="http://schemas.microsoft.com/office/powerpoint/2010/main" val="3389227387"/>
              </p:ext>
            </p:extLst>
          </p:nvPr>
        </p:nvGraphicFramePr>
        <p:xfrm>
          <a:off x="2844800" y="5119049"/>
          <a:ext cx="3454400" cy="419100"/>
        </p:xfrm>
        <a:graphic>
          <a:graphicData uri="http://schemas.openxmlformats.org/presentationml/2006/ole">
            <mc:AlternateContent xmlns:mc="http://schemas.openxmlformats.org/markup-compatibility/2006">
              <mc:Choice xmlns:v="urn:schemas-microsoft-com:vml" Requires="v">
                <p:oleObj spid="_x0000_s3083" name="Equation" r:id="rId5" imgW="3454200" imgH="419040" progId="Equation.DSMT4">
                  <p:embed/>
                </p:oleObj>
              </mc:Choice>
              <mc:Fallback>
                <p:oleObj name="Equation" r:id="rId5" imgW="3454200" imgH="419040" progId="Equation.DSMT4">
                  <p:embed/>
                  <p:pic>
                    <p:nvPicPr>
                      <p:cNvPr id="0" name=""/>
                      <p:cNvPicPr/>
                      <p:nvPr/>
                    </p:nvPicPr>
                    <p:blipFill>
                      <a:blip r:embed="rId6"/>
                      <a:stretch>
                        <a:fillRect/>
                      </a:stretch>
                    </p:blipFill>
                    <p:spPr>
                      <a:xfrm>
                        <a:off x="2844800" y="5119049"/>
                        <a:ext cx="3454400" cy="419100"/>
                      </a:xfrm>
                      <a:prstGeom prst="rect">
                        <a:avLst/>
                      </a:prstGeom>
                    </p:spPr>
                  </p:pic>
                </p:oleObj>
              </mc:Fallback>
            </mc:AlternateContent>
          </a:graphicData>
        </a:graphic>
      </p:graphicFrame>
    </p:spTree>
    <p:extLst>
      <p:ext uri="{BB962C8B-B14F-4D97-AF65-F5344CB8AC3E}">
        <p14:creationId xmlns:p14="http://schemas.microsoft.com/office/powerpoint/2010/main" val="30096105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5.5 Medical Applications Using Radioactivity</a:t>
            </a:r>
          </a:p>
        </p:txBody>
      </p:sp>
      <p:sp>
        <p:nvSpPr>
          <p:cNvPr id="4" name="Content Placeholder 3"/>
          <p:cNvSpPr>
            <a:spLocks noGrp="1"/>
          </p:cNvSpPr>
          <p:nvPr>
            <p:ph sz="quarter" idx="14"/>
          </p:nvPr>
        </p:nvSpPr>
        <p:spPr>
          <a:xfrm>
            <a:off x="457200" y="1555200"/>
            <a:ext cx="3865418" cy="1265524"/>
          </a:xfrm>
        </p:spPr>
        <p:txBody>
          <a:bodyPr/>
          <a:lstStyle/>
          <a:p>
            <a:pPr marL="432" indent="0">
              <a:buNone/>
            </a:pPr>
            <a:r>
              <a:rPr lang="en-US" sz="2400" dirty="0"/>
              <a:t>Different radioisotopes are used to diagnose and treat a number of diseases.</a:t>
            </a:r>
          </a:p>
        </p:txBody>
      </p:sp>
      <p:pic>
        <p:nvPicPr>
          <p:cNvPr id="7" name="Content Placeholder 6" descr="Some areas are labeled with the radioisotopes which are used for diagnosis and treatment. For long description in Notes pane, press F6.&#10;"/>
          <p:cNvPicPr>
            <a:picLocks noGrp="1" noChangeAspect="1"/>
          </p:cNvPicPr>
          <p:nvPr>
            <p:ph sz="quarter" idx="15"/>
          </p:nvPr>
        </p:nvPicPr>
        <p:blipFill>
          <a:blip r:embed="rId3"/>
          <a:stretch>
            <a:fillRect/>
          </a:stretch>
        </p:blipFill>
        <p:spPr>
          <a:xfrm>
            <a:off x="5274102" y="1555750"/>
            <a:ext cx="2710595" cy="3656013"/>
          </a:xfrm>
          <a:prstGeom prst="rect">
            <a:avLst/>
          </a:prstGeom>
        </p:spPr>
      </p:pic>
      <p:sp>
        <p:nvSpPr>
          <p:cNvPr id="3" name="Content Placeholder 2"/>
          <p:cNvSpPr>
            <a:spLocks noGrp="1"/>
          </p:cNvSpPr>
          <p:nvPr>
            <p:ph sz="quarter" idx="16"/>
          </p:nvPr>
        </p:nvSpPr>
        <p:spPr>
          <a:xfrm>
            <a:off x="457200" y="5375570"/>
            <a:ext cx="8232128" cy="817418"/>
          </a:xfrm>
        </p:spPr>
        <p:txBody>
          <a:bodyPr/>
          <a:lstStyle/>
          <a:p>
            <a:pPr marL="432" indent="0">
              <a:buNone/>
            </a:pPr>
            <a:r>
              <a:rPr lang="en-US" sz="2400" b="1" dirty="0"/>
              <a:t>Learning Goal </a:t>
            </a:r>
            <a:r>
              <a:rPr lang="en-US" sz="2400" dirty="0"/>
              <a:t>Describe the use of radioisotopes in medicine.</a:t>
            </a:r>
          </a:p>
        </p:txBody>
      </p:sp>
    </p:spTree>
    <p:extLst>
      <p:ext uri="{BB962C8B-B14F-4D97-AF65-F5344CB8AC3E}">
        <p14:creationId xmlns:p14="http://schemas.microsoft.com/office/powerpoint/2010/main" val="5114821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400" dirty="0">
                <a:solidFill>
                  <a:schemeClr val="tx2"/>
                </a:solidFill>
                <a:ea typeface="ＭＳ Ｐゴシック" pitchFamily="34" charset="-128"/>
              </a:rPr>
              <a:t>Medical Applications of Radioisotopes</a:t>
            </a:r>
            <a:endParaRPr lang="en-US" sz="3400" dirty="0"/>
          </a:p>
        </p:txBody>
      </p:sp>
      <p:sp>
        <p:nvSpPr>
          <p:cNvPr id="3" name="Content Placeholder 2"/>
          <p:cNvSpPr>
            <a:spLocks noGrp="1"/>
          </p:cNvSpPr>
          <p:nvPr>
            <p:ph sz="quarter" idx="13"/>
          </p:nvPr>
        </p:nvSpPr>
        <p:spPr>
          <a:xfrm>
            <a:off x="457200" y="1556327"/>
            <a:ext cx="7867291" cy="3015674"/>
          </a:xfrm>
        </p:spPr>
        <p:txBody>
          <a:bodyPr/>
          <a:lstStyle/>
          <a:p>
            <a:pPr marL="0" indent="0">
              <a:buNone/>
            </a:pPr>
            <a:r>
              <a:rPr sz="2400" dirty="0"/>
              <a:t>Radioisotopes with short half-lives are used in nuclear medicine because</a:t>
            </a:r>
          </a:p>
          <a:p>
            <a:pPr marL="255600"/>
            <a:r>
              <a:rPr sz="2400" dirty="0"/>
              <a:t>the cells in the body do not differentiate between nonradioactive atoms and radioactive atoms</a:t>
            </a:r>
          </a:p>
          <a:p>
            <a:pPr marL="255600"/>
            <a:r>
              <a:rPr sz="2400" dirty="0"/>
              <a:t>once incorporated into cells, the radioactive atoms are detected because they emit radiation, giving an image of an organ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Radioisotopes in Medicine </a:t>
            </a:r>
            <a:r>
              <a:rPr lang="en-US" sz="2000" b="0" dirty="0"/>
              <a:t>(1 of 2)</a:t>
            </a:r>
          </a:p>
        </p:txBody>
      </p:sp>
      <p:sp>
        <p:nvSpPr>
          <p:cNvPr id="3" name="Content Placeholder 2"/>
          <p:cNvSpPr>
            <a:spLocks noGrp="1"/>
          </p:cNvSpPr>
          <p:nvPr>
            <p:ph sz="quarter" idx="13"/>
          </p:nvPr>
        </p:nvSpPr>
        <p:spPr>
          <a:xfrm>
            <a:off x="457200" y="1556327"/>
            <a:ext cx="8229600" cy="424873"/>
          </a:xfrm>
        </p:spPr>
        <p:txBody>
          <a:bodyPr/>
          <a:lstStyle/>
          <a:p>
            <a:pPr marL="432" indent="0">
              <a:buNone/>
            </a:pPr>
            <a:r>
              <a:rPr lang="en-US" sz="2400" b="1" dirty="0"/>
              <a:t>Table 5.8 </a:t>
            </a:r>
            <a:r>
              <a:rPr lang="en-US" sz="2400" dirty="0"/>
              <a:t>Medical Applications of Radioisotopes</a:t>
            </a:r>
          </a:p>
        </p:txBody>
      </p:sp>
      <p:graphicFrame>
        <p:nvGraphicFramePr>
          <p:cNvPr id="5" name="Content Placeholder 4"/>
          <p:cNvGraphicFramePr>
            <a:graphicFrameLocks noGrp="1"/>
          </p:cNvGraphicFramePr>
          <p:nvPr>
            <p:ph sz="quarter" idx="14"/>
            <p:extLst/>
          </p:nvPr>
        </p:nvGraphicFramePr>
        <p:xfrm>
          <a:off x="457200" y="2119313"/>
          <a:ext cx="8229600" cy="4170680"/>
        </p:xfrm>
        <a:graphic>
          <a:graphicData uri="http://schemas.openxmlformats.org/drawingml/2006/table">
            <a:tbl>
              <a:tblPr firstRow="1" bandRow="1">
                <a:tableStyleId>{2D5ABB26-0587-4C30-8999-92F81FD0307C}</a:tableStyleId>
              </a:tblPr>
              <a:tblGrid>
                <a:gridCol w="1079500">
                  <a:extLst>
                    <a:ext uri="{9D8B030D-6E8A-4147-A177-3AD203B41FA5}">
                      <a16:colId xmlns:a16="http://schemas.microsoft.com/office/drawing/2014/main" val="3430089505"/>
                    </a:ext>
                  </a:extLst>
                </a:gridCol>
                <a:gridCol w="1422400">
                  <a:extLst>
                    <a:ext uri="{9D8B030D-6E8A-4147-A177-3AD203B41FA5}">
                      <a16:colId xmlns:a16="http://schemas.microsoft.com/office/drawing/2014/main" val="3717154214"/>
                    </a:ext>
                  </a:extLst>
                </a:gridCol>
                <a:gridCol w="1295400">
                  <a:extLst>
                    <a:ext uri="{9D8B030D-6E8A-4147-A177-3AD203B41FA5}">
                      <a16:colId xmlns:a16="http://schemas.microsoft.com/office/drawing/2014/main" val="2470090918"/>
                    </a:ext>
                  </a:extLst>
                </a:gridCol>
                <a:gridCol w="4432300">
                  <a:extLst>
                    <a:ext uri="{9D8B030D-6E8A-4147-A177-3AD203B41FA5}">
                      <a16:colId xmlns:a16="http://schemas.microsoft.com/office/drawing/2014/main" val="2558563210"/>
                    </a:ext>
                  </a:extLst>
                </a:gridCol>
              </a:tblGrid>
              <a:tr h="370840">
                <a:tc>
                  <a:txBody>
                    <a:bodyPr/>
                    <a:lstStyle/>
                    <a:p>
                      <a:r>
                        <a:rPr lang="en-US" sz="1600" b="1" dirty="0">
                          <a:solidFill>
                            <a:schemeClr val="tx1"/>
                          </a:solidFill>
                        </a:rPr>
                        <a:t>Isotope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solidFill>
                            <a:schemeClr val="tx1"/>
                          </a:solidFill>
                        </a:rPr>
                        <a:t>Half-Life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solidFill>
                            <a:schemeClr val="tx1"/>
                          </a:solidFill>
                        </a:rPr>
                        <a:t>Radiation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b="1" dirty="0">
                          <a:solidFill>
                            <a:schemeClr val="tx1"/>
                          </a:solidFill>
                        </a:rPr>
                        <a:t>Medical Application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6801567"/>
                  </a:ext>
                </a:extLst>
              </a:tr>
              <a:tr h="370840">
                <a:tc>
                  <a:txBody>
                    <a:bodyPr/>
                    <a:lstStyle/>
                    <a:p>
                      <a:r>
                        <a:rPr lang="en-US" sz="1600" dirty="0">
                          <a:solidFill>
                            <a:schemeClr val="tx1"/>
                          </a:solidFill>
                        </a:rPr>
                        <a:t>A</a:t>
                      </a:r>
                      <a:r>
                        <a:rPr lang="en-US" sz="100" dirty="0">
                          <a:solidFill>
                            <a:schemeClr val="tx1"/>
                          </a:solidFill>
                        </a:rPr>
                        <a:t> </a:t>
                      </a:r>
                      <a:r>
                        <a:rPr lang="en-US" sz="1600" dirty="0">
                          <a:solidFill>
                            <a:schemeClr val="tx1"/>
                          </a:solidFill>
                        </a:rPr>
                        <a:t>u-198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2.7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Liver imaging; treatment of abdominal carcinoma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1667212"/>
                  </a:ext>
                </a:extLst>
              </a:tr>
              <a:tr h="370840">
                <a:tc>
                  <a:txBody>
                    <a:bodyPr/>
                    <a:lstStyle/>
                    <a:p>
                      <a:r>
                        <a:rPr lang="en-US" sz="1600" dirty="0">
                          <a:solidFill>
                            <a:schemeClr val="tx1"/>
                          </a:solidFill>
                        </a:rPr>
                        <a:t>C</a:t>
                      </a:r>
                      <a:r>
                        <a:rPr lang="en-US" sz="100" dirty="0">
                          <a:solidFill>
                            <a:schemeClr val="tx1"/>
                          </a:solidFill>
                        </a:rPr>
                        <a:t> </a:t>
                      </a:r>
                      <a:r>
                        <a:rPr lang="en-US" sz="1600" dirty="0">
                          <a:solidFill>
                            <a:schemeClr val="tx1"/>
                          </a:solidFill>
                        </a:rPr>
                        <a:t>e-141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32.5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Gastrointestinal tract diagnosis; measuring blood flow to the heart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516563"/>
                  </a:ext>
                </a:extLst>
              </a:tr>
              <a:tr h="370840">
                <a:tc>
                  <a:txBody>
                    <a:bodyPr/>
                    <a:lstStyle/>
                    <a:p>
                      <a:r>
                        <a:rPr lang="en-US" sz="1600" dirty="0">
                          <a:solidFill>
                            <a:schemeClr val="tx1"/>
                          </a:solidFill>
                        </a:rPr>
                        <a:t>C</a:t>
                      </a:r>
                      <a:r>
                        <a:rPr lang="en-US" sz="100" dirty="0">
                          <a:solidFill>
                            <a:schemeClr val="tx1"/>
                          </a:solidFill>
                        </a:rPr>
                        <a:t> </a:t>
                      </a:r>
                      <a:r>
                        <a:rPr lang="en-US" sz="1600" dirty="0">
                          <a:solidFill>
                            <a:schemeClr val="tx1"/>
                          </a:solidFill>
                        </a:rPr>
                        <a:t>s-131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9.7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Prostate brachytherapy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5007618"/>
                  </a:ext>
                </a:extLst>
              </a:tr>
              <a:tr h="370840">
                <a:tc>
                  <a:txBody>
                    <a:bodyPr/>
                    <a:lstStyle/>
                    <a:p>
                      <a:r>
                        <a:rPr lang="en-US" sz="1600" dirty="0">
                          <a:solidFill>
                            <a:schemeClr val="tx1"/>
                          </a:solidFill>
                        </a:rPr>
                        <a:t>F-18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110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Positron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Positron emission tomography (P</a:t>
                      </a:r>
                      <a:r>
                        <a:rPr lang="en-US" sz="100" dirty="0">
                          <a:solidFill>
                            <a:schemeClr val="tx1"/>
                          </a:solidFill>
                        </a:rPr>
                        <a:t> </a:t>
                      </a:r>
                      <a:r>
                        <a:rPr lang="en-US" sz="1600" dirty="0">
                          <a:solidFill>
                            <a:schemeClr val="tx1"/>
                          </a:solidFill>
                        </a:rPr>
                        <a:t>E</a:t>
                      </a:r>
                      <a:r>
                        <a:rPr lang="en-US" sz="100" dirty="0">
                          <a:solidFill>
                            <a:schemeClr val="tx1"/>
                          </a:solidFill>
                        </a:rPr>
                        <a:t> </a:t>
                      </a:r>
                      <a:r>
                        <a:rPr lang="en-US" sz="1600" dirty="0">
                          <a:solidFill>
                            <a:schemeClr val="tx1"/>
                          </a:solidFill>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7301117"/>
                  </a:ext>
                </a:extLst>
              </a:tr>
              <a:tr h="370840">
                <a:tc>
                  <a:txBody>
                    <a:bodyPr/>
                    <a:lstStyle/>
                    <a:p>
                      <a:r>
                        <a:rPr lang="en-US" sz="1600" dirty="0">
                          <a:solidFill>
                            <a:schemeClr val="tx1"/>
                          </a:solidFill>
                        </a:rPr>
                        <a:t>G</a:t>
                      </a:r>
                      <a:r>
                        <a:rPr lang="en-US" sz="100" dirty="0">
                          <a:solidFill>
                            <a:schemeClr val="tx1"/>
                          </a:solidFill>
                        </a:rPr>
                        <a:t> </a:t>
                      </a:r>
                      <a:r>
                        <a:rPr lang="en-US" sz="1600" dirty="0">
                          <a:solidFill>
                            <a:schemeClr val="tx1"/>
                          </a:solidFill>
                        </a:rPr>
                        <a:t>a-67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78 h</a:t>
                      </a:r>
                      <a:r>
                        <a:rPr lang="en-US" sz="100" baseline="0" dirty="0">
                          <a:solidFill>
                            <a:schemeClr val="tx1"/>
                          </a:solidFill>
                        </a:rPr>
                        <a:t>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Abdominal imaging; tumor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4570521"/>
                  </a:ext>
                </a:extLst>
              </a:tr>
              <a:tr h="370840">
                <a:tc>
                  <a:txBody>
                    <a:bodyPr/>
                    <a:lstStyle/>
                    <a:p>
                      <a:r>
                        <a:rPr lang="en-US" sz="1600" dirty="0">
                          <a:solidFill>
                            <a:schemeClr val="tx1"/>
                          </a:solidFill>
                        </a:rPr>
                        <a:t>G</a:t>
                      </a:r>
                      <a:r>
                        <a:rPr lang="en-US" sz="100" dirty="0">
                          <a:solidFill>
                            <a:schemeClr val="tx1"/>
                          </a:solidFill>
                        </a:rPr>
                        <a:t> </a:t>
                      </a:r>
                      <a:r>
                        <a:rPr lang="en-US" sz="1600" dirty="0">
                          <a:solidFill>
                            <a:schemeClr val="tx1"/>
                          </a:solidFill>
                        </a:rPr>
                        <a:t>a-68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68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Detection of pancreatic 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7510142"/>
                  </a:ext>
                </a:extLst>
              </a:tr>
              <a:tr h="370840">
                <a:tc>
                  <a:txBody>
                    <a:bodyPr/>
                    <a:lstStyle/>
                    <a:p>
                      <a:r>
                        <a:rPr lang="en-US" sz="1600" dirty="0">
                          <a:solidFill>
                            <a:schemeClr val="tx1"/>
                          </a:solidFill>
                        </a:rPr>
                        <a:t>I-123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13.2 h</a:t>
                      </a:r>
                      <a:r>
                        <a:rPr lang="en-US" sz="100" baseline="0" dirty="0">
                          <a:solidFill>
                            <a:schemeClr val="tx1"/>
                          </a:solidFill>
                        </a:rPr>
                        <a:t>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Treatment of thyroid, brain, and prostate 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2368339"/>
                  </a:ext>
                </a:extLst>
              </a:tr>
              <a:tr h="370840">
                <a:tc>
                  <a:txBody>
                    <a:bodyPr/>
                    <a:lstStyle/>
                    <a:p>
                      <a:r>
                        <a:rPr lang="en-US" sz="1600" dirty="0">
                          <a:solidFill>
                            <a:schemeClr val="tx1"/>
                          </a:solidFill>
                        </a:rPr>
                        <a:t>I-131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8.0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solidFill>
                            <a:schemeClr val="tx1"/>
                          </a:solidFill>
                        </a:rPr>
                        <a:t>Treatment of Graves’ disease, goiter, hyperthyroidism, thyroid and prostate 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8431122"/>
                  </a:ext>
                </a:extLst>
              </a:tr>
            </a:tbl>
          </a:graphicData>
        </a:graphic>
      </p:graphicFrame>
    </p:spTree>
    <p:extLst>
      <p:ext uri="{BB962C8B-B14F-4D97-AF65-F5344CB8AC3E}">
        <p14:creationId xmlns:p14="http://schemas.microsoft.com/office/powerpoint/2010/main" val="13326612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Radioisotopes in Medicine </a:t>
            </a:r>
            <a:r>
              <a:rPr lang="en-US" sz="2000" b="0" dirty="0"/>
              <a:t>(2 of 2)</a:t>
            </a:r>
          </a:p>
        </p:txBody>
      </p:sp>
      <p:sp>
        <p:nvSpPr>
          <p:cNvPr id="3" name="Content Placeholder 2"/>
          <p:cNvSpPr>
            <a:spLocks noGrp="1"/>
          </p:cNvSpPr>
          <p:nvPr>
            <p:ph sz="quarter" idx="13"/>
          </p:nvPr>
        </p:nvSpPr>
        <p:spPr>
          <a:xfrm>
            <a:off x="457200" y="1556327"/>
            <a:ext cx="8229600" cy="462973"/>
          </a:xfrm>
        </p:spPr>
        <p:txBody>
          <a:bodyPr/>
          <a:lstStyle/>
          <a:p>
            <a:pPr marL="432" indent="0">
              <a:buNone/>
            </a:pPr>
            <a:r>
              <a:rPr lang="en-US" sz="2400" b="1" dirty="0"/>
              <a:t>Table 5.8 [continued]</a:t>
            </a:r>
          </a:p>
        </p:txBody>
      </p:sp>
      <p:graphicFrame>
        <p:nvGraphicFramePr>
          <p:cNvPr id="5" name="Content Placeholder 4"/>
          <p:cNvGraphicFramePr>
            <a:graphicFrameLocks noGrp="1"/>
          </p:cNvGraphicFramePr>
          <p:nvPr>
            <p:ph sz="quarter" idx="14"/>
            <p:extLst/>
          </p:nvPr>
        </p:nvGraphicFramePr>
        <p:xfrm>
          <a:off x="457200" y="2262188"/>
          <a:ext cx="8229600" cy="3997960"/>
        </p:xfrm>
        <a:graphic>
          <a:graphicData uri="http://schemas.openxmlformats.org/drawingml/2006/table">
            <a:tbl>
              <a:tblPr firstRow="1" bandRow="1">
                <a:tableStyleId>{2D5ABB26-0587-4C30-8999-92F81FD0307C}</a:tableStyleId>
              </a:tblPr>
              <a:tblGrid>
                <a:gridCol w="1066800">
                  <a:extLst>
                    <a:ext uri="{9D8B030D-6E8A-4147-A177-3AD203B41FA5}">
                      <a16:colId xmlns:a16="http://schemas.microsoft.com/office/drawing/2014/main" val="186830732"/>
                    </a:ext>
                  </a:extLst>
                </a:gridCol>
                <a:gridCol w="1104900">
                  <a:extLst>
                    <a:ext uri="{9D8B030D-6E8A-4147-A177-3AD203B41FA5}">
                      <a16:colId xmlns:a16="http://schemas.microsoft.com/office/drawing/2014/main" val="3083547481"/>
                    </a:ext>
                  </a:extLst>
                </a:gridCol>
                <a:gridCol w="1155700">
                  <a:extLst>
                    <a:ext uri="{9D8B030D-6E8A-4147-A177-3AD203B41FA5}">
                      <a16:colId xmlns:a16="http://schemas.microsoft.com/office/drawing/2014/main" val="152400529"/>
                    </a:ext>
                  </a:extLst>
                </a:gridCol>
                <a:gridCol w="4902200">
                  <a:extLst>
                    <a:ext uri="{9D8B030D-6E8A-4147-A177-3AD203B41FA5}">
                      <a16:colId xmlns:a16="http://schemas.microsoft.com/office/drawing/2014/main" val="954763889"/>
                    </a:ext>
                  </a:extLst>
                </a:gridCol>
              </a:tblGrid>
              <a:tr h="370840">
                <a:tc>
                  <a:txBody>
                    <a:bodyPr/>
                    <a:lstStyle/>
                    <a:p>
                      <a:r>
                        <a:rPr lang="en-US" sz="1600" b="1" dirty="0"/>
                        <a:t>Isotope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Half-Life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Radiation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Medical Application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0081203"/>
                  </a:ext>
                </a:extLst>
              </a:tr>
              <a:tr h="370840">
                <a:tc>
                  <a:txBody>
                    <a:bodyPr/>
                    <a:lstStyle/>
                    <a:p>
                      <a:r>
                        <a:rPr lang="en-US" sz="1600" dirty="0"/>
                        <a:t>I</a:t>
                      </a:r>
                      <a:r>
                        <a:rPr lang="en-US" sz="100" baseline="0" dirty="0"/>
                        <a:t> </a:t>
                      </a:r>
                      <a:r>
                        <a:rPr lang="en-US" sz="1600" dirty="0"/>
                        <a:t>r-192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74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Treatment of breast and prostate 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9765853"/>
                  </a:ext>
                </a:extLst>
              </a:tr>
              <a:tr h="370840">
                <a:tc>
                  <a:txBody>
                    <a:bodyPr/>
                    <a:lstStyle/>
                    <a:p>
                      <a:r>
                        <a:rPr lang="en-US" sz="1600" dirty="0"/>
                        <a:t>P-32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14.3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Treatment of leukemia, excess red blood cells, and pancreatic 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874871"/>
                  </a:ext>
                </a:extLst>
              </a:tr>
              <a:tr h="370840">
                <a:tc>
                  <a:txBody>
                    <a:bodyPr/>
                    <a:lstStyle/>
                    <a:p>
                      <a:r>
                        <a:rPr lang="en-US" sz="1600" dirty="0"/>
                        <a:t>P</a:t>
                      </a:r>
                      <a:r>
                        <a:rPr lang="en-US" sz="100" baseline="0" dirty="0"/>
                        <a:t> </a:t>
                      </a:r>
                      <a:r>
                        <a:rPr lang="en-US" sz="1600" dirty="0"/>
                        <a:t>d-103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17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Prostate brachytherapy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6842278"/>
                  </a:ext>
                </a:extLst>
              </a:tr>
              <a:tr h="370840">
                <a:tc>
                  <a:txBody>
                    <a:bodyPr/>
                    <a:lstStyle/>
                    <a:p>
                      <a:r>
                        <a:rPr lang="en-US" sz="1600" dirty="0"/>
                        <a:t>S</a:t>
                      </a:r>
                      <a:r>
                        <a:rPr lang="en-US" sz="100" baseline="0" dirty="0"/>
                        <a:t> </a:t>
                      </a:r>
                      <a:r>
                        <a:rPr lang="en-US" sz="1600" dirty="0"/>
                        <a:t>m-153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46 h</a:t>
                      </a:r>
                      <a:r>
                        <a:rPr lang="en-US" sz="100" baseline="0" dirty="0"/>
                        <a:t>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Treatment of bone 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7739044"/>
                  </a:ext>
                </a:extLst>
              </a:tr>
              <a:tr h="370840">
                <a:tc>
                  <a:txBody>
                    <a:bodyPr/>
                    <a:lstStyle/>
                    <a:p>
                      <a:r>
                        <a:rPr lang="en-US" sz="1600" dirty="0"/>
                        <a:t>S</a:t>
                      </a:r>
                      <a:r>
                        <a:rPr lang="en-US" sz="100" baseline="0" dirty="0"/>
                        <a:t> </a:t>
                      </a:r>
                      <a:r>
                        <a:rPr lang="en-US" sz="1600" dirty="0"/>
                        <a:t>r-85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65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Detection of bone lesions; brain scans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669250"/>
                  </a:ext>
                </a:extLst>
              </a:tr>
              <a:tr h="370840">
                <a:tc>
                  <a:txBody>
                    <a:bodyPr/>
                    <a:lstStyle/>
                    <a:p>
                      <a:r>
                        <a:rPr lang="en-US" sz="1600" dirty="0"/>
                        <a:t>T</a:t>
                      </a:r>
                      <a:r>
                        <a:rPr lang="en-US" sz="100" baseline="0" dirty="0"/>
                        <a:t> </a:t>
                      </a:r>
                      <a:r>
                        <a:rPr lang="en-US" sz="1600" dirty="0"/>
                        <a:t>c-99m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6.0 h</a:t>
                      </a:r>
                      <a:r>
                        <a:rPr lang="en-US" sz="100" baseline="0" dirty="0"/>
                        <a:t>ours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Gamma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Imaging of skeleton and heart muscle, brain, liver, heart, lungs, bone, spleen, kidney, and thyroid; most widely used radioisotope in nuclear medicine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9659291"/>
                  </a:ext>
                </a:extLst>
              </a:tr>
              <a:tr h="370840">
                <a:tc>
                  <a:txBody>
                    <a:bodyPr/>
                    <a:lstStyle/>
                    <a:p>
                      <a:r>
                        <a:rPr lang="en-US" sz="1600" dirty="0"/>
                        <a:t>X</a:t>
                      </a:r>
                      <a:r>
                        <a:rPr lang="en-US" sz="100" baseline="0" dirty="0"/>
                        <a:t> </a:t>
                      </a:r>
                      <a:r>
                        <a:rPr lang="en-US" sz="1600" dirty="0"/>
                        <a:t>e-133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5.2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Pulmonary function diagnosis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9103854"/>
                  </a:ext>
                </a:extLst>
              </a:tr>
              <a:tr h="370840">
                <a:tc>
                  <a:txBody>
                    <a:bodyPr/>
                    <a:lstStyle/>
                    <a:p>
                      <a:r>
                        <a:rPr lang="en-US" sz="1600" dirty="0"/>
                        <a:t>Y-90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2.7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Treatment of liver cancer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1597175"/>
                  </a:ext>
                </a:extLst>
              </a:tr>
            </a:tbl>
          </a:graphicData>
        </a:graphic>
      </p:graphicFrame>
    </p:spTree>
    <p:extLst>
      <p:ext uri="{BB962C8B-B14F-4D97-AF65-F5344CB8AC3E}">
        <p14:creationId xmlns:p14="http://schemas.microsoft.com/office/powerpoint/2010/main" val="8499905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ea typeface="ＭＳ Ｐゴシック" pitchFamily="34" charset="-128"/>
              </a:rPr>
              <a:t>Learning Check 1</a:t>
            </a:r>
            <a:endParaRPr lang="en-US" dirty="0"/>
          </a:p>
        </p:txBody>
      </p:sp>
      <p:sp>
        <p:nvSpPr>
          <p:cNvPr id="3" name="Content Placeholder 2"/>
          <p:cNvSpPr>
            <a:spLocks noGrp="1"/>
          </p:cNvSpPr>
          <p:nvPr>
            <p:ph sz="quarter" idx="14"/>
          </p:nvPr>
        </p:nvSpPr>
        <p:spPr>
          <a:xfrm>
            <a:off x="454672" y="1485818"/>
            <a:ext cx="8229600" cy="730251"/>
          </a:xfrm>
        </p:spPr>
        <p:txBody>
          <a:bodyPr/>
          <a:lstStyle/>
          <a:p>
            <a:pPr marL="0" indent="0">
              <a:buClr>
                <a:schemeClr val="accent1"/>
              </a:buClr>
              <a:buNone/>
              <a:tabLst>
                <a:tab pos="341313" algn="l"/>
              </a:tabLst>
              <a:defRPr/>
            </a:pPr>
            <a:r>
              <a:rPr lang="en-US" sz="2400" dirty="0">
                <a:ea typeface="ＭＳ Ｐゴシック" charset="0"/>
                <a:cs typeface="ＭＳ Ｐゴシック" charset="0"/>
              </a:rPr>
              <a:t>Which of the following radioisotopes are most likely to be used in nuclear medicine?</a:t>
            </a:r>
          </a:p>
        </p:txBody>
      </p:sp>
      <p:sp>
        <p:nvSpPr>
          <p:cNvPr id="4" name="Content Placeholder 3"/>
          <p:cNvSpPr>
            <a:spLocks noGrp="1"/>
          </p:cNvSpPr>
          <p:nvPr>
            <p:ph sz="quarter" idx="15"/>
          </p:nvPr>
        </p:nvSpPr>
        <p:spPr>
          <a:xfrm>
            <a:off x="454672" y="2458349"/>
            <a:ext cx="1194019" cy="432473"/>
          </a:xfrm>
        </p:spPr>
        <p:txBody>
          <a:bodyPr/>
          <a:lstStyle/>
          <a:p>
            <a:pPr>
              <a:buNone/>
            </a:pPr>
            <a:r>
              <a:rPr lang="en-US" sz="2400" b="1" dirty="0">
                <a:solidFill>
                  <a:schemeClr val="tx2"/>
                </a:solidFill>
                <a:ea typeface="ＭＳ Ｐゴシック" charset="0"/>
                <a:cs typeface="ＭＳ Ｐゴシック" charset="0"/>
              </a:rPr>
              <a:t>A. </a:t>
            </a:r>
            <a:r>
              <a:rPr lang="en-US" sz="2400" dirty="0">
                <a:ea typeface="ＭＳ Ｐゴシック" charset="0"/>
                <a:cs typeface="ＭＳ Ｐゴシック" charset="0"/>
              </a:rPr>
              <a:t>K-40</a:t>
            </a:r>
          </a:p>
        </p:txBody>
      </p:sp>
      <p:graphicFrame>
        <p:nvGraphicFramePr>
          <p:cNvPr id="9" name="Object 8" descr="half-life, 1.3 times 10 to the ninth power years"/>
          <p:cNvGraphicFramePr>
            <a:graphicFrameLocks noChangeAspect="1"/>
          </p:cNvGraphicFramePr>
          <p:nvPr>
            <p:extLst/>
          </p:nvPr>
        </p:nvGraphicFramePr>
        <p:xfrm>
          <a:off x="1714590" y="2444239"/>
          <a:ext cx="2654300" cy="406400"/>
        </p:xfrm>
        <a:graphic>
          <a:graphicData uri="http://schemas.openxmlformats.org/presentationml/2006/ole">
            <mc:AlternateContent xmlns:mc="http://schemas.openxmlformats.org/markup-compatibility/2006">
              <mc:Choice xmlns:v="urn:schemas-microsoft-com:vml" Requires="v">
                <p:oleObj spid="_x0000_s41986" name="Equation" r:id="rId3" imgW="2654280" imgH="406080" progId="Equation.DSMT4">
                  <p:embed/>
                </p:oleObj>
              </mc:Choice>
              <mc:Fallback>
                <p:oleObj name="Equation" r:id="rId3" imgW="2654280" imgH="406080" progId="Equation.DSMT4">
                  <p:embed/>
                  <p:pic>
                    <p:nvPicPr>
                      <p:cNvPr id="9" name="Object 8" descr="half-life, 1.3 times 10 to the ninth power ye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90" y="2444239"/>
                        <a:ext cx="26543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p:cNvSpPr>
            <a:spLocks noGrp="1"/>
          </p:cNvSpPr>
          <p:nvPr>
            <p:ph sz="quarter" idx="16"/>
          </p:nvPr>
        </p:nvSpPr>
        <p:spPr>
          <a:xfrm>
            <a:off x="454672" y="3010192"/>
            <a:ext cx="3383280" cy="408259"/>
          </a:xfrm>
        </p:spPr>
        <p:txBody>
          <a:bodyPr/>
          <a:lstStyle/>
          <a:p>
            <a:pPr marL="0" indent="0">
              <a:buNone/>
            </a:pPr>
            <a:r>
              <a:rPr lang="en-US" sz="2400" b="1" dirty="0">
                <a:solidFill>
                  <a:schemeClr val="tx2"/>
                </a:solidFill>
                <a:ea typeface="ＭＳ Ｐゴシック" charset="0"/>
                <a:cs typeface="ＭＳ Ｐゴシック" charset="0"/>
              </a:rPr>
              <a:t>B. </a:t>
            </a:r>
            <a:r>
              <a:rPr lang="en-US" sz="2400" dirty="0">
                <a:ea typeface="ＭＳ Ｐゴシック" charset="0"/>
                <a:cs typeface="ＭＳ Ｐゴシック" charset="0"/>
              </a:rPr>
              <a:t>K-421 (half-life 12 h</a:t>
            </a:r>
            <a:r>
              <a:rPr lang="en-US" sz="100" dirty="0">
                <a:solidFill>
                  <a:schemeClr val="bg1"/>
                </a:solidFill>
                <a:ea typeface="ＭＳ Ｐゴシック" charset="0"/>
                <a:cs typeface="ＭＳ Ｐゴシック" charset="0"/>
              </a:rPr>
              <a:t>ours</a:t>
            </a:r>
            <a:r>
              <a:rPr lang="en-US" sz="2400" dirty="0">
                <a:ea typeface="ＭＳ Ｐゴシック" charset="0"/>
                <a:cs typeface="ＭＳ Ｐゴシック" charset="0"/>
              </a:rPr>
              <a:t>)</a:t>
            </a:r>
          </a:p>
        </p:txBody>
      </p:sp>
      <p:sp>
        <p:nvSpPr>
          <p:cNvPr id="6" name="Content Placeholder 5"/>
          <p:cNvSpPr>
            <a:spLocks noGrp="1"/>
          </p:cNvSpPr>
          <p:nvPr>
            <p:ph sz="quarter" idx="17"/>
          </p:nvPr>
        </p:nvSpPr>
        <p:spPr>
          <a:xfrm>
            <a:off x="457200" y="3578005"/>
            <a:ext cx="3505200" cy="408259"/>
          </a:xfrm>
        </p:spPr>
        <p:txBody>
          <a:bodyPr/>
          <a:lstStyle/>
          <a:p>
            <a:pPr>
              <a:buNone/>
            </a:pPr>
            <a:r>
              <a:rPr lang="en-US" sz="2400" b="1" dirty="0">
                <a:solidFill>
                  <a:schemeClr val="tx2"/>
                </a:solidFill>
                <a:ea typeface="ＭＳ Ｐゴシック" charset="0"/>
                <a:cs typeface="ＭＳ Ｐゴシック" charset="0"/>
              </a:rPr>
              <a:t>C. </a:t>
            </a:r>
            <a:r>
              <a:rPr lang="en-US" sz="2400" dirty="0">
                <a:ea typeface="ＭＳ Ｐゴシック" charset="0"/>
                <a:cs typeface="ＭＳ Ｐゴシック" charset="0"/>
              </a:rPr>
              <a:t>I-131 (half-life 8 days)</a:t>
            </a:r>
            <a:endParaRPr lang="en-US" sz="24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ea typeface="ＭＳ Ｐゴシック" pitchFamily="34" charset="-128"/>
              </a:rPr>
              <a:t>Solution 1</a:t>
            </a:r>
            <a:endParaRPr lang="en-US" dirty="0"/>
          </a:p>
        </p:txBody>
      </p:sp>
      <p:sp>
        <p:nvSpPr>
          <p:cNvPr id="3" name="Content Placeholder 2"/>
          <p:cNvSpPr>
            <a:spLocks noGrp="1"/>
          </p:cNvSpPr>
          <p:nvPr>
            <p:ph sz="quarter" idx="14"/>
          </p:nvPr>
        </p:nvSpPr>
        <p:spPr>
          <a:xfrm>
            <a:off x="416411" y="1466954"/>
            <a:ext cx="8270389" cy="1745405"/>
          </a:xfrm>
        </p:spPr>
        <p:txBody>
          <a:bodyPr/>
          <a:lstStyle/>
          <a:p>
            <a:pPr marL="0" indent="0" eaLnBrk="1" hangingPunct="1">
              <a:buFont typeface="Wingdings" pitchFamily="2" charset="2"/>
              <a:buNone/>
              <a:tabLst>
                <a:tab pos="341313" algn="l"/>
                <a:tab pos="4121150" algn="l"/>
              </a:tabLst>
            </a:pPr>
            <a:r>
              <a:rPr lang="en-US" sz="2400" dirty="0">
                <a:ea typeface="ＭＳ Ｐゴシック" pitchFamily="34" charset="-128"/>
              </a:rPr>
              <a:t>Which of the following radioisotopes are most likely to be used in nuclear medicine?</a:t>
            </a:r>
          </a:p>
          <a:p>
            <a:pPr marL="0" indent="0" eaLnBrk="1" hangingPunct="1">
              <a:buFont typeface="Wingdings" pitchFamily="2" charset="2"/>
              <a:buNone/>
              <a:tabLst>
                <a:tab pos="341313" algn="l"/>
                <a:tab pos="4121150" algn="l"/>
              </a:tabLst>
            </a:pPr>
            <a:r>
              <a:rPr lang="en-US" sz="2400" b="1" dirty="0">
                <a:ea typeface="ＭＳ Ｐゴシック" pitchFamily="34" charset="-128"/>
              </a:rPr>
              <a:t>Radioisotopes with short half-lives are used in nuclear medicine.</a:t>
            </a:r>
          </a:p>
        </p:txBody>
      </p:sp>
      <p:sp>
        <p:nvSpPr>
          <p:cNvPr id="4" name="Content Placeholder 3"/>
          <p:cNvSpPr>
            <a:spLocks noGrp="1"/>
          </p:cNvSpPr>
          <p:nvPr>
            <p:ph sz="quarter" idx="15"/>
          </p:nvPr>
        </p:nvSpPr>
        <p:spPr>
          <a:xfrm>
            <a:off x="454674" y="3554512"/>
            <a:ext cx="1145526" cy="401538"/>
          </a:xfrm>
        </p:spPr>
        <p:txBody>
          <a:bodyPr/>
          <a:lstStyle/>
          <a:p>
            <a:pPr marL="0" indent="0">
              <a:buNone/>
            </a:pPr>
            <a:r>
              <a:rPr lang="en-US" sz="2400" b="1" dirty="0">
                <a:solidFill>
                  <a:schemeClr val="tx2"/>
                </a:solidFill>
                <a:ea typeface="ＭＳ Ｐゴシック" charset="0"/>
                <a:cs typeface="ＭＳ Ｐゴシック" charset="0"/>
              </a:rPr>
              <a:t>A. </a:t>
            </a:r>
            <a:r>
              <a:rPr lang="en-US" sz="2400" dirty="0">
                <a:ea typeface="ＭＳ Ｐゴシック" charset="0"/>
                <a:cs typeface="ＭＳ Ｐゴシック" charset="0"/>
              </a:rPr>
              <a:t>K-40</a:t>
            </a:r>
          </a:p>
        </p:txBody>
      </p:sp>
      <p:graphicFrame>
        <p:nvGraphicFramePr>
          <p:cNvPr id="3074" name="Object 2" descr="half-life, 1.3 times 10 to the ninth power years"/>
          <p:cNvGraphicFramePr>
            <a:graphicFrameLocks noChangeAspect="1"/>
          </p:cNvGraphicFramePr>
          <p:nvPr>
            <p:extLst/>
          </p:nvPr>
        </p:nvGraphicFramePr>
        <p:xfrm>
          <a:off x="1683325" y="3556617"/>
          <a:ext cx="2654300" cy="406400"/>
        </p:xfrm>
        <a:graphic>
          <a:graphicData uri="http://schemas.openxmlformats.org/presentationml/2006/ole">
            <mc:AlternateContent xmlns:mc="http://schemas.openxmlformats.org/markup-compatibility/2006">
              <mc:Choice xmlns:v="urn:schemas-microsoft-com:vml" Requires="v">
                <p:oleObj spid="_x0000_s43010" name="Equation" r:id="rId3" imgW="2654280" imgH="406080" progId="Equation.DSMT4">
                  <p:embed/>
                </p:oleObj>
              </mc:Choice>
              <mc:Fallback>
                <p:oleObj name="Equation" r:id="rId3" imgW="2654280" imgH="406080" progId="Equation.DSMT4">
                  <p:embed/>
                  <p:pic>
                    <p:nvPicPr>
                      <p:cNvPr id="3074" name="Object 2" descr="half-life, 1.3 times 10 to the ninth power ye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3325" y="3556617"/>
                        <a:ext cx="26543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4"/>
          <p:cNvSpPr>
            <a:spLocks noGrp="1"/>
          </p:cNvSpPr>
          <p:nvPr>
            <p:ph sz="quarter" idx="16"/>
          </p:nvPr>
        </p:nvSpPr>
        <p:spPr>
          <a:xfrm>
            <a:off x="4478567" y="3566198"/>
            <a:ext cx="4460548" cy="387237"/>
          </a:xfrm>
        </p:spPr>
        <p:txBody>
          <a:bodyPr/>
          <a:lstStyle/>
          <a:p>
            <a:pPr marL="0" indent="0">
              <a:buNone/>
              <a:tabLst>
                <a:tab pos="341313" algn="l"/>
                <a:tab pos="4121150" algn="l"/>
              </a:tabLst>
            </a:pPr>
            <a:r>
              <a:rPr lang="en-US" sz="2400" b="1" dirty="0">
                <a:ea typeface="ＭＳ Ｐゴシック" pitchFamily="34" charset="-128"/>
              </a:rPr>
              <a:t>Not likely: half-life is too long.</a:t>
            </a:r>
            <a:endParaRPr lang="en-US" sz="2400" b="1" dirty="0"/>
          </a:p>
        </p:txBody>
      </p:sp>
      <p:sp>
        <p:nvSpPr>
          <p:cNvPr id="6" name="Content Placeholder 5"/>
          <p:cNvSpPr>
            <a:spLocks noGrp="1"/>
          </p:cNvSpPr>
          <p:nvPr>
            <p:ph sz="quarter" idx="17"/>
          </p:nvPr>
        </p:nvSpPr>
        <p:spPr>
          <a:xfrm>
            <a:off x="454672" y="4151305"/>
            <a:ext cx="3221977" cy="391793"/>
          </a:xfrm>
        </p:spPr>
        <p:txBody>
          <a:bodyPr/>
          <a:lstStyle/>
          <a:p>
            <a:pPr>
              <a:buNone/>
            </a:pPr>
            <a:r>
              <a:rPr lang="en-US" sz="2400" b="1" dirty="0">
                <a:solidFill>
                  <a:schemeClr val="tx2"/>
                </a:solidFill>
                <a:ea typeface="ＭＳ Ｐゴシック" pitchFamily="34" charset="-128"/>
              </a:rPr>
              <a:t>B. </a:t>
            </a:r>
            <a:r>
              <a:rPr lang="en-US" sz="2400" dirty="0">
                <a:ea typeface="ＭＳ Ｐゴシック" pitchFamily="34" charset="-128"/>
              </a:rPr>
              <a:t>K-42 (half-life 12 h</a:t>
            </a:r>
            <a:r>
              <a:rPr lang="en-US" sz="100" dirty="0">
                <a:solidFill>
                  <a:schemeClr val="bg1"/>
                </a:solidFill>
                <a:ea typeface="ＭＳ Ｐゴシック" pitchFamily="34" charset="-128"/>
              </a:rPr>
              <a:t>ours</a:t>
            </a:r>
            <a:r>
              <a:rPr lang="en-US" sz="2400" dirty="0">
                <a:ea typeface="ＭＳ Ｐゴシック" pitchFamily="34" charset="-128"/>
              </a:rPr>
              <a:t>)</a:t>
            </a:r>
            <a:endParaRPr lang="en-US" sz="2400" b="1" dirty="0"/>
          </a:p>
        </p:txBody>
      </p:sp>
      <p:sp>
        <p:nvSpPr>
          <p:cNvPr id="7" name="Content Placeholder 6"/>
          <p:cNvSpPr>
            <a:spLocks noGrp="1"/>
          </p:cNvSpPr>
          <p:nvPr>
            <p:ph sz="quarter" idx="18"/>
          </p:nvPr>
        </p:nvSpPr>
        <p:spPr>
          <a:xfrm>
            <a:off x="4473947" y="4150414"/>
            <a:ext cx="4061325" cy="387236"/>
          </a:xfrm>
        </p:spPr>
        <p:txBody>
          <a:bodyPr/>
          <a:lstStyle/>
          <a:p>
            <a:pPr>
              <a:buNone/>
            </a:pPr>
            <a:r>
              <a:rPr lang="en-US" sz="2400" b="1" dirty="0">
                <a:ea typeface="ＭＳ Ｐゴシック" pitchFamily="34" charset="-128"/>
              </a:rPr>
              <a:t>Short half-life, likely used.</a:t>
            </a:r>
            <a:endParaRPr lang="en-US" sz="2400" b="1" dirty="0"/>
          </a:p>
        </p:txBody>
      </p:sp>
      <p:sp>
        <p:nvSpPr>
          <p:cNvPr id="8" name="Content Placeholder 7"/>
          <p:cNvSpPr>
            <a:spLocks noGrp="1"/>
          </p:cNvSpPr>
          <p:nvPr>
            <p:ph sz="quarter" idx="19"/>
          </p:nvPr>
        </p:nvSpPr>
        <p:spPr>
          <a:xfrm>
            <a:off x="461052" y="4693809"/>
            <a:ext cx="3472594" cy="380046"/>
          </a:xfrm>
        </p:spPr>
        <p:txBody>
          <a:bodyPr/>
          <a:lstStyle/>
          <a:p>
            <a:pPr marL="0" indent="0">
              <a:buNone/>
            </a:pPr>
            <a:r>
              <a:rPr lang="en-US" sz="2400" b="1" dirty="0">
                <a:solidFill>
                  <a:schemeClr val="tx2"/>
                </a:solidFill>
                <a:ea typeface="ＭＳ Ｐゴシック" pitchFamily="34" charset="-128"/>
              </a:rPr>
              <a:t>C. </a:t>
            </a:r>
            <a:r>
              <a:rPr lang="en-US" sz="2400" dirty="0">
                <a:ea typeface="ＭＳ Ｐゴシック" pitchFamily="34" charset="-128"/>
              </a:rPr>
              <a:t>I-131 (half-life 8 days)</a:t>
            </a:r>
            <a:endParaRPr lang="en-US" sz="2400" dirty="0"/>
          </a:p>
        </p:txBody>
      </p:sp>
      <p:sp>
        <p:nvSpPr>
          <p:cNvPr id="9" name="Content Placeholder 8"/>
          <p:cNvSpPr>
            <a:spLocks noGrp="1"/>
          </p:cNvSpPr>
          <p:nvPr>
            <p:ph sz="quarter" idx="20"/>
          </p:nvPr>
        </p:nvSpPr>
        <p:spPr>
          <a:xfrm>
            <a:off x="4408252" y="4701231"/>
            <a:ext cx="4024548" cy="396293"/>
          </a:xfrm>
        </p:spPr>
        <p:txBody>
          <a:bodyPr/>
          <a:lstStyle/>
          <a:p>
            <a:pPr>
              <a:buNone/>
            </a:pPr>
            <a:r>
              <a:rPr lang="en-US" sz="2400" b="1" dirty="0">
                <a:ea typeface="ＭＳ Ｐゴシック" pitchFamily="34" charset="-128"/>
              </a:rPr>
              <a:t>Short half-life, likely used.</a:t>
            </a:r>
            <a:endParaRPr lang="en-US" sz="2400" b="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chemeClr val="tx2"/>
                </a:solidFill>
                <a:ea typeface="ＭＳ Ｐゴシック" pitchFamily="34" charset="-128"/>
              </a:rPr>
              <a:t>Scans with Radioisotopes </a:t>
            </a:r>
            <a:r>
              <a:rPr lang="en-US" altLang="en-US" sz="2000" b="0" dirty="0">
                <a:solidFill>
                  <a:schemeClr val="tx2"/>
                </a:solidFill>
                <a:ea typeface="ＭＳ Ｐゴシック" pitchFamily="34" charset="-128"/>
              </a:rPr>
              <a:t>(1 of 2)</a:t>
            </a:r>
            <a:endParaRPr lang="en-US" sz="2000" b="0" dirty="0"/>
          </a:p>
        </p:txBody>
      </p:sp>
      <p:sp>
        <p:nvSpPr>
          <p:cNvPr id="3" name="Content Placeholder 2"/>
          <p:cNvSpPr>
            <a:spLocks noGrp="1"/>
          </p:cNvSpPr>
          <p:nvPr>
            <p:ph sz="quarter" idx="13"/>
          </p:nvPr>
        </p:nvSpPr>
        <p:spPr>
          <a:xfrm>
            <a:off x="457200" y="1556327"/>
            <a:ext cx="8458200" cy="3549074"/>
          </a:xfrm>
        </p:spPr>
        <p:txBody>
          <a:bodyPr/>
          <a:lstStyle/>
          <a:p>
            <a:pPr eaLnBrk="1" hangingPunct="1">
              <a:spcBef>
                <a:spcPct val="20000"/>
              </a:spcBef>
              <a:buNone/>
              <a:defRPr/>
            </a:pPr>
            <a:r>
              <a:rPr sz="2400" dirty="0">
                <a:cs typeface="Times New Roman" panose="02020603050405020304" pitchFamily="18" charset="0"/>
              </a:rPr>
              <a:t>After the patient receives a radioisotope,</a:t>
            </a:r>
          </a:p>
          <a:p>
            <a:pPr>
              <a:defRPr/>
            </a:pPr>
            <a:r>
              <a:rPr sz="2400" dirty="0">
                <a:cs typeface="Times New Roman" panose="02020603050405020304" pitchFamily="18" charset="0"/>
              </a:rPr>
              <a:t>the scanner moves slowly across the body above the region where the organ containing the radioisotope is located</a:t>
            </a:r>
          </a:p>
          <a:p>
            <a:pPr>
              <a:defRPr/>
            </a:pPr>
            <a:r>
              <a:rPr sz="2400" dirty="0">
                <a:cs typeface="Times New Roman" panose="02020603050405020304" pitchFamily="18" charset="0"/>
              </a:rPr>
              <a:t>the radiation technologist determines the level and location of radioactivity emitted by the radioisotope</a:t>
            </a:r>
          </a:p>
          <a:p>
            <a:pPr>
              <a:defRPr/>
            </a:pPr>
            <a:r>
              <a:rPr sz="2400" dirty="0">
                <a:cs typeface="Times New Roman" panose="02020603050405020304" pitchFamily="18" charset="0"/>
              </a:rPr>
              <a:t>the gamma rays emitted from the radioisotope can be used to expose a photographic plate, producing a </a:t>
            </a:r>
            <a:r>
              <a:rPr sz="2400" b="1" dirty="0">
                <a:cs typeface="Times New Roman" panose="02020603050405020304" pitchFamily="18" charset="0"/>
              </a:rPr>
              <a:t>scan</a:t>
            </a:r>
            <a:r>
              <a:rPr sz="2400" dirty="0">
                <a:cs typeface="Times New Roman" panose="02020603050405020304" pitchFamily="18" charset="0"/>
              </a:rPr>
              <a:t> of the organ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Scans with Radioisotopes </a:t>
            </a:r>
            <a:r>
              <a:rPr lang="en-US" sz="2000" b="0" dirty="0"/>
              <a:t>(2 of 2)</a:t>
            </a:r>
          </a:p>
        </p:txBody>
      </p:sp>
      <p:sp>
        <p:nvSpPr>
          <p:cNvPr id="4" name="Content Placeholder 3"/>
          <p:cNvSpPr>
            <a:spLocks noGrp="1"/>
          </p:cNvSpPr>
          <p:nvPr>
            <p:ph sz="quarter" idx="14"/>
          </p:nvPr>
        </p:nvSpPr>
        <p:spPr>
          <a:xfrm>
            <a:off x="457200" y="1555200"/>
            <a:ext cx="8229600" cy="825502"/>
          </a:xfrm>
        </p:spPr>
        <p:txBody>
          <a:bodyPr/>
          <a:lstStyle/>
          <a:p>
            <a:pPr marL="432" indent="0">
              <a:buNone/>
            </a:pPr>
            <a:r>
              <a:rPr lang="en-US" sz="2400" dirty="0"/>
              <a:t>A thyroid scan shows the accumulation of radioactive iodine-131 in the thyroid.</a:t>
            </a:r>
          </a:p>
        </p:txBody>
      </p:sp>
      <p:pic>
        <p:nvPicPr>
          <p:cNvPr id="7" name="Content Placeholder 6" descr="A patient lies under a scanner used to detect radiation."/>
          <p:cNvPicPr>
            <a:picLocks noGrp="1" noChangeAspect="1"/>
          </p:cNvPicPr>
          <p:nvPr>
            <p:ph sz="quarter" idx="15"/>
          </p:nvPr>
        </p:nvPicPr>
        <p:blipFill>
          <a:blip r:embed="rId2"/>
          <a:stretch>
            <a:fillRect/>
          </a:stretch>
        </p:blipFill>
        <p:spPr>
          <a:xfrm>
            <a:off x="1066210" y="2623252"/>
            <a:ext cx="2201454" cy="3509817"/>
          </a:xfrm>
          <a:prstGeom prst="rect">
            <a:avLst/>
          </a:prstGeom>
        </p:spPr>
      </p:pic>
      <p:pic>
        <p:nvPicPr>
          <p:cNvPr id="8" name="Content Placeholder 7" descr="In each blue oval shape, there is a central area of green and yellow."/>
          <p:cNvPicPr>
            <a:picLocks noGrp="1" noChangeAspect="1"/>
          </p:cNvPicPr>
          <p:nvPr>
            <p:ph sz="quarter" idx="16"/>
          </p:nvPr>
        </p:nvPicPr>
        <p:blipFill>
          <a:blip r:embed="rId3"/>
          <a:stretch>
            <a:fillRect/>
          </a:stretch>
        </p:blipFill>
        <p:spPr>
          <a:xfrm>
            <a:off x="5053435" y="2623252"/>
            <a:ext cx="2888404" cy="3303905"/>
          </a:xfrm>
          <a:prstGeom prst="rect">
            <a:avLst/>
          </a:prstGeom>
        </p:spPr>
      </p:pic>
    </p:spTree>
    <p:extLst>
      <p:ext uri="{BB962C8B-B14F-4D97-AF65-F5344CB8AC3E}">
        <p14:creationId xmlns:p14="http://schemas.microsoft.com/office/powerpoint/2010/main" val="27542135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Positron Emission Tomography (P</a:t>
            </a:r>
            <a:r>
              <a:rPr lang="en-US" sz="100" dirty="0"/>
              <a:t> </a:t>
            </a:r>
            <a:r>
              <a:rPr lang="en-US" sz="3000" dirty="0"/>
              <a:t>E</a:t>
            </a:r>
            <a:r>
              <a:rPr lang="en-US" sz="100" dirty="0"/>
              <a:t> </a:t>
            </a:r>
            <a:r>
              <a:rPr lang="en-US" sz="3000" dirty="0"/>
              <a:t>T) </a:t>
            </a:r>
            <a:r>
              <a:rPr lang="en-US" sz="2000" b="0" dirty="0"/>
              <a:t>(1 of 2)</a:t>
            </a:r>
          </a:p>
        </p:txBody>
      </p:sp>
      <p:sp>
        <p:nvSpPr>
          <p:cNvPr id="4" name="Content Placeholder 3"/>
          <p:cNvSpPr>
            <a:spLocks noGrp="1"/>
          </p:cNvSpPr>
          <p:nvPr>
            <p:ph sz="quarter" idx="14"/>
          </p:nvPr>
        </p:nvSpPr>
        <p:spPr>
          <a:xfrm>
            <a:off x="457200" y="1555199"/>
            <a:ext cx="4254500" cy="3791501"/>
          </a:xfrm>
        </p:spPr>
        <p:txBody>
          <a:bodyPr/>
          <a:lstStyle/>
          <a:p>
            <a:pPr marL="432" indent="0">
              <a:buNone/>
            </a:pPr>
            <a:r>
              <a:rPr lang="en-US" sz="2400" dirty="0"/>
              <a:t>In </a:t>
            </a:r>
            <a:r>
              <a:rPr lang="en-US" sz="2400" b="1" dirty="0"/>
              <a:t>positron emission tomography </a:t>
            </a:r>
            <a:r>
              <a:rPr lang="en-US" sz="2400" dirty="0"/>
              <a:t>(P</a:t>
            </a:r>
            <a:r>
              <a:rPr lang="en-US" sz="100" dirty="0"/>
              <a:t> </a:t>
            </a:r>
            <a:r>
              <a:rPr lang="en-US" sz="2400" dirty="0"/>
              <a:t>E</a:t>
            </a:r>
            <a:r>
              <a:rPr lang="en-US" sz="100" dirty="0"/>
              <a:t> </a:t>
            </a:r>
            <a:r>
              <a:rPr lang="en-US" sz="2400" dirty="0"/>
              <a:t>T),</a:t>
            </a:r>
          </a:p>
          <a:p>
            <a:r>
              <a:rPr lang="en-US" sz="2400" dirty="0"/>
              <a:t>positron emitters with short half-lives are combined with body substances such as glucose</a:t>
            </a:r>
          </a:p>
          <a:p>
            <a:r>
              <a:rPr lang="en-US" sz="2400" dirty="0"/>
              <a:t>positrons are used to study brain function, metabolism, and blood flow</a:t>
            </a:r>
          </a:p>
        </p:txBody>
      </p:sp>
      <p:pic>
        <p:nvPicPr>
          <p:cNvPr id="7" name="Content Placeholder 6" descr="The one on the left is of a normal brain, while the one on the right is of a brain with Alzheimer’s disease. The brain with Alzheimer’s disease shows more areas in blue and is less symmetrical."/>
          <p:cNvPicPr>
            <a:picLocks noGrp="1" noChangeAspect="1"/>
          </p:cNvPicPr>
          <p:nvPr>
            <p:ph sz="quarter" idx="15"/>
          </p:nvPr>
        </p:nvPicPr>
        <p:blipFill>
          <a:blip r:embed="rId2"/>
          <a:stretch>
            <a:fillRect/>
          </a:stretch>
        </p:blipFill>
        <p:spPr>
          <a:xfrm>
            <a:off x="5034630" y="1555199"/>
            <a:ext cx="3621338" cy="2676376"/>
          </a:xfrm>
          <a:prstGeom prst="rect">
            <a:avLst/>
          </a:prstGeom>
        </p:spPr>
      </p:pic>
      <p:sp>
        <p:nvSpPr>
          <p:cNvPr id="3" name="Content Placeholder 2"/>
          <p:cNvSpPr>
            <a:spLocks noGrp="1"/>
          </p:cNvSpPr>
          <p:nvPr>
            <p:ph sz="quarter" idx="16"/>
          </p:nvPr>
        </p:nvSpPr>
        <p:spPr>
          <a:xfrm>
            <a:off x="4864100" y="4474124"/>
            <a:ext cx="3937000" cy="1879051"/>
          </a:xfrm>
        </p:spPr>
        <p:txBody>
          <a:bodyPr/>
          <a:lstStyle/>
          <a:p>
            <a:pPr marL="432" indent="0">
              <a:buNone/>
            </a:pPr>
            <a:r>
              <a:rPr lang="en-US" sz="2400" dirty="0"/>
              <a:t>These P</a:t>
            </a:r>
            <a:r>
              <a:rPr lang="en-US" sz="100" dirty="0"/>
              <a:t> </a:t>
            </a:r>
            <a:r>
              <a:rPr lang="en-US" sz="2400" dirty="0"/>
              <a:t>E</a:t>
            </a:r>
            <a:r>
              <a:rPr lang="en-US" sz="100" dirty="0"/>
              <a:t> </a:t>
            </a:r>
            <a:r>
              <a:rPr lang="en-US" sz="2400" dirty="0"/>
              <a:t>T scans show a normal brain on the left and a brain affected by Alzheimer’s disease on the right.</a:t>
            </a:r>
          </a:p>
        </p:txBody>
      </p:sp>
    </p:spTree>
    <p:extLst>
      <p:ext uri="{BB962C8B-B14F-4D97-AF65-F5344CB8AC3E}">
        <p14:creationId xmlns:p14="http://schemas.microsoft.com/office/powerpoint/2010/main" val="13051425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ea typeface="ヒラギノ角ゴ Pro W3" pitchFamily="127" charset="-128"/>
                <a:cs typeface="Arial" pitchFamily="34" charset="0"/>
              </a:rPr>
              <a:t>Positron Emission Tomography (P</a:t>
            </a:r>
            <a:r>
              <a:rPr lang="en-US" sz="100" dirty="0">
                <a:ea typeface="ヒラギノ角ゴ Pro W3" pitchFamily="127" charset="-128"/>
                <a:cs typeface="Arial" pitchFamily="34" charset="0"/>
              </a:rPr>
              <a:t> </a:t>
            </a:r>
            <a:r>
              <a:rPr lang="en-US" sz="3000" dirty="0">
                <a:ea typeface="ヒラギノ角ゴ Pro W3" pitchFamily="127" charset="-128"/>
                <a:cs typeface="Arial" pitchFamily="34" charset="0"/>
              </a:rPr>
              <a:t>E</a:t>
            </a:r>
            <a:r>
              <a:rPr lang="en-US" sz="100" dirty="0">
                <a:ea typeface="ヒラギノ角ゴ Pro W3" pitchFamily="127" charset="-128"/>
                <a:cs typeface="Arial" pitchFamily="34" charset="0"/>
              </a:rPr>
              <a:t> </a:t>
            </a:r>
            <a:r>
              <a:rPr lang="en-US" sz="3000" dirty="0">
                <a:ea typeface="ヒラギノ角ゴ Pro W3" pitchFamily="127" charset="-128"/>
                <a:cs typeface="Arial" pitchFamily="34" charset="0"/>
              </a:rPr>
              <a:t>T) </a:t>
            </a:r>
            <a:r>
              <a:rPr lang="en-US" sz="2000" b="0" dirty="0">
                <a:ea typeface="ヒラギノ角ゴ Pro W3" pitchFamily="127" charset="-128"/>
                <a:cs typeface="Arial" pitchFamily="34" charset="0"/>
              </a:rPr>
              <a:t>(2 of 2)</a:t>
            </a:r>
            <a:endParaRPr lang="en-US" sz="2000" dirty="0"/>
          </a:p>
        </p:txBody>
      </p:sp>
      <p:sp>
        <p:nvSpPr>
          <p:cNvPr id="4" name="Content Placeholder 3"/>
          <p:cNvSpPr>
            <a:spLocks noGrp="1"/>
          </p:cNvSpPr>
          <p:nvPr>
            <p:ph sz="quarter" idx="14"/>
          </p:nvPr>
        </p:nvSpPr>
        <p:spPr>
          <a:xfrm>
            <a:off x="457200" y="1499288"/>
            <a:ext cx="8305800" cy="1399150"/>
          </a:xfrm>
        </p:spPr>
        <p:txBody>
          <a:bodyPr/>
          <a:lstStyle/>
          <a:p>
            <a:pPr marL="0" indent="0" eaLnBrk="1" hangingPunct="1">
              <a:spcBef>
                <a:spcPct val="20000"/>
              </a:spcBef>
              <a:buFont typeface="Wingdings" pitchFamily="2" charset="2"/>
              <a:buNone/>
              <a:defRPr/>
            </a:pPr>
            <a:r>
              <a:rPr lang="en-US" sz="2400" dirty="0">
                <a:cs typeface="Times New Roman" panose="02020603050405020304" pitchFamily="18" charset="0"/>
              </a:rPr>
              <a:t>In</a:t>
            </a:r>
            <a:r>
              <a:rPr lang="en-US" sz="2400" b="1" dirty="0">
                <a:cs typeface="Times New Roman" panose="02020603050405020304" pitchFamily="18" charset="0"/>
              </a:rPr>
              <a:t> positron emission tomography </a:t>
            </a:r>
            <a:r>
              <a:rPr lang="en-US" sz="2400" dirty="0">
                <a:cs typeface="Times New Roman" panose="02020603050405020304" pitchFamily="18" charset="0"/>
              </a:rPr>
              <a:t>(</a:t>
            </a:r>
            <a:r>
              <a:rPr lang="en-US" sz="2400" b="1" dirty="0">
                <a:cs typeface="Times New Roman" panose="02020603050405020304" pitchFamily="18" charset="0"/>
              </a:rPr>
              <a:t>P</a:t>
            </a:r>
            <a:r>
              <a:rPr lang="en-US" sz="100" b="1" dirty="0">
                <a:cs typeface="Times New Roman" panose="02020603050405020304" pitchFamily="18" charset="0"/>
              </a:rPr>
              <a:t> </a:t>
            </a:r>
            <a:r>
              <a:rPr lang="en-US" sz="2400" b="1" dirty="0">
                <a:cs typeface="Times New Roman" panose="02020603050405020304" pitchFamily="18" charset="0"/>
              </a:rPr>
              <a:t>E</a:t>
            </a:r>
            <a:r>
              <a:rPr lang="en-US" sz="100" b="1" dirty="0">
                <a:cs typeface="Times New Roman" panose="02020603050405020304" pitchFamily="18" charset="0"/>
              </a:rPr>
              <a:t> </a:t>
            </a:r>
            <a:r>
              <a:rPr lang="en-US" sz="2400" b="1" dirty="0">
                <a:cs typeface="Times New Roman" panose="02020603050405020304" pitchFamily="18" charset="0"/>
              </a:rPr>
              <a:t>T</a:t>
            </a:r>
            <a:r>
              <a:rPr lang="en-US" sz="2400" dirty="0">
                <a:cs typeface="Times New Roman" panose="02020603050405020304" pitchFamily="18" charset="0"/>
              </a:rPr>
              <a:t>),</a:t>
            </a:r>
            <a:endParaRPr lang="en-US" sz="2400" b="1" dirty="0">
              <a:cs typeface="Times New Roman" panose="02020603050405020304" pitchFamily="18" charset="0"/>
            </a:endParaRPr>
          </a:p>
          <a:p>
            <a:pPr marL="255600">
              <a:defRPr/>
            </a:pPr>
            <a:r>
              <a:rPr lang="en-US" sz="2400" dirty="0">
                <a:cs typeface="Times New Roman" panose="02020603050405020304" pitchFamily="18" charset="0"/>
              </a:rPr>
              <a:t>positrons are emitted from positron emitters such as carbon-11, oxygen-15, nitrogen-13, and fluorine-18</a:t>
            </a:r>
          </a:p>
        </p:txBody>
      </p:sp>
      <p:graphicFrame>
        <p:nvGraphicFramePr>
          <p:cNvPr id="8" name="Object 7" descr="Superscript 18, sub 9, F, yields superscript 18, sub 8, O, plus superscript 0, sub plus 1, e."/>
          <p:cNvGraphicFramePr>
            <a:graphicFrameLocks noChangeAspect="1"/>
          </p:cNvGraphicFramePr>
          <p:nvPr>
            <p:extLst/>
          </p:nvPr>
        </p:nvGraphicFramePr>
        <p:xfrm>
          <a:off x="3409950" y="3134259"/>
          <a:ext cx="2400300" cy="482600"/>
        </p:xfrm>
        <a:graphic>
          <a:graphicData uri="http://schemas.openxmlformats.org/presentationml/2006/ole">
            <mc:AlternateContent xmlns:mc="http://schemas.openxmlformats.org/markup-compatibility/2006">
              <mc:Choice xmlns:v="urn:schemas-microsoft-com:vml" Requires="v">
                <p:oleObj spid="_x0000_s44034" name="Equation" r:id="rId3" imgW="2400120" imgH="482400" progId="Equation.DSMT4">
                  <p:embed/>
                </p:oleObj>
              </mc:Choice>
              <mc:Fallback>
                <p:oleObj name="Equation" r:id="rId3" imgW="2400120" imgH="482400" progId="Equation.DSMT4">
                  <p:embed/>
                  <p:pic>
                    <p:nvPicPr>
                      <p:cNvPr id="8" name="Object 7" descr="Superscript 18, sub 9, F, yields superscript 18, sub 8, O, plus superscript 0, sub plus 1, 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3134259"/>
                        <a:ext cx="24003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5"/>
          <p:cNvSpPr>
            <a:spLocks noGrp="1"/>
          </p:cNvSpPr>
          <p:nvPr>
            <p:ph sz="quarter" idx="16"/>
          </p:nvPr>
        </p:nvSpPr>
        <p:spPr>
          <a:xfrm>
            <a:off x="457200" y="4083339"/>
            <a:ext cx="7910945" cy="1150865"/>
          </a:xfrm>
        </p:spPr>
        <p:txBody>
          <a:bodyPr/>
          <a:lstStyle/>
          <a:p>
            <a:pPr marL="255600">
              <a:spcBef>
                <a:spcPct val="20000"/>
              </a:spcBef>
              <a:defRPr/>
            </a:pPr>
            <a:r>
              <a:rPr lang="en-US" sz="2400" dirty="0">
                <a:cs typeface="Times New Roman" panose="02020603050405020304" pitchFamily="18" charset="0"/>
              </a:rPr>
              <a:t>positrons combine with electrons to produce gamma rays are detected by computerized equipment to create a three-dimensional image of the organ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Particles</a:t>
            </a:r>
          </a:p>
        </p:txBody>
      </p:sp>
      <p:sp>
        <p:nvSpPr>
          <p:cNvPr id="4" name="Content Placeholder 3"/>
          <p:cNvSpPr>
            <a:spLocks noGrp="1"/>
          </p:cNvSpPr>
          <p:nvPr>
            <p:ph sz="quarter" idx="14"/>
          </p:nvPr>
        </p:nvSpPr>
        <p:spPr>
          <a:xfrm>
            <a:off x="457201" y="1555200"/>
            <a:ext cx="1076324" cy="436500"/>
          </a:xfrm>
        </p:spPr>
        <p:txBody>
          <a:bodyPr/>
          <a:lstStyle/>
          <a:p>
            <a:pPr marL="432" indent="0">
              <a:buNone/>
            </a:pPr>
            <a:r>
              <a:rPr lang="en-US" sz="2400" dirty="0"/>
              <a:t>A </a:t>
            </a:r>
            <a:r>
              <a:rPr lang="en-US" sz="2400" b="1" dirty="0"/>
              <a:t>beta</a:t>
            </a:r>
          </a:p>
        </p:txBody>
      </p:sp>
      <p:graphicFrame>
        <p:nvGraphicFramePr>
          <p:cNvPr id="17" name="Object 16" descr="beta"/>
          <p:cNvGraphicFramePr>
            <a:graphicFrameLocks noChangeAspect="1"/>
          </p:cNvGraphicFramePr>
          <p:nvPr>
            <p:extLst>
              <p:ext uri="{D42A27DB-BD31-4B8C-83A1-F6EECF244321}">
                <p14:modId xmlns:p14="http://schemas.microsoft.com/office/powerpoint/2010/main" val="4126748422"/>
              </p:ext>
            </p:extLst>
          </p:nvPr>
        </p:nvGraphicFramePr>
        <p:xfrm>
          <a:off x="1641475" y="1589088"/>
          <a:ext cx="444500" cy="342900"/>
        </p:xfrm>
        <a:graphic>
          <a:graphicData uri="http://schemas.openxmlformats.org/presentationml/2006/ole">
            <mc:AlternateContent xmlns:mc="http://schemas.openxmlformats.org/markup-compatibility/2006">
              <mc:Choice xmlns:v="urn:schemas-microsoft-com:vml" Requires="v">
                <p:oleObj spid="_x0000_s4110" name="Equation" r:id="rId3" imgW="444240" imgH="342720" progId="Equation.DSMT4">
                  <p:embed/>
                </p:oleObj>
              </mc:Choice>
              <mc:Fallback>
                <p:oleObj name="Equation" r:id="rId3" imgW="444240" imgH="342720" progId="Equation.DSMT4">
                  <p:embed/>
                  <p:pic>
                    <p:nvPicPr>
                      <p:cNvPr id="0" name=""/>
                      <p:cNvPicPr/>
                      <p:nvPr/>
                    </p:nvPicPr>
                    <p:blipFill>
                      <a:blip r:embed="rId4"/>
                      <a:stretch>
                        <a:fillRect/>
                      </a:stretch>
                    </p:blipFill>
                    <p:spPr>
                      <a:xfrm>
                        <a:off x="1641475" y="1589088"/>
                        <a:ext cx="444500" cy="342900"/>
                      </a:xfrm>
                      <a:prstGeom prst="rect">
                        <a:avLst/>
                      </a:prstGeom>
                    </p:spPr>
                  </p:pic>
                </p:oleObj>
              </mc:Fallback>
            </mc:AlternateContent>
          </a:graphicData>
        </a:graphic>
      </p:graphicFrame>
      <p:sp>
        <p:nvSpPr>
          <p:cNvPr id="5" name="Content Placeholder 4"/>
          <p:cNvSpPr>
            <a:spLocks noGrp="1"/>
          </p:cNvSpPr>
          <p:nvPr>
            <p:ph sz="quarter" idx="15"/>
          </p:nvPr>
        </p:nvSpPr>
        <p:spPr>
          <a:xfrm>
            <a:off x="2193279" y="1555200"/>
            <a:ext cx="1254772" cy="426566"/>
          </a:xfrm>
        </p:spPr>
        <p:txBody>
          <a:bodyPr/>
          <a:lstStyle/>
          <a:p>
            <a:pPr marL="432" indent="0">
              <a:buNone/>
            </a:pPr>
            <a:r>
              <a:rPr lang="en-US" sz="2400" b="1" dirty="0"/>
              <a:t>particle</a:t>
            </a:r>
          </a:p>
        </p:txBody>
      </p:sp>
      <p:sp>
        <p:nvSpPr>
          <p:cNvPr id="3" name="Content Placeholder 2"/>
          <p:cNvSpPr>
            <a:spLocks noGrp="1"/>
          </p:cNvSpPr>
          <p:nvPr>
            <p:ph sz="quarter" idx="16"/>
          </p:nvPr>
        </p:nvSpPr>
        <p:spPr>
          <a:xfrm>
            <a:off x="462256" y="2119847"/>
            <a:ext cx="3795419" cy="432853"/>
          </a:xfrm>
        </p:spPr>
        <p:txBody>
          <a:bodyPr/>
          <a:lstStyle/>
          <a:p>
            <a:r>
              <a:rPr lang="en-US" sz="2400" dirty="0"/>
              <a:t>is a high-energy electron</a:t>
            </a:r>
          </a:p>
        </p:txBody>
      </p:sp>
      <p:sp>
        <p:nvSpPr>
          <p:cNvPr id="6" name="Content Placeholder 5"/>
          <p:cNvSpPr>
            <a:spLocks noGrp="1"/>
          </p:cNvSpPr>
          <p:nvPr>
            <p:ph sz="quarter" idx="17"/>
          </p:nvPr>
        </p:nvSpPr>
        <p:spPr>
          <a:xfrm>
            <a:off x="454672" y="2683505"/>
            <a:ext cx="5841353" cy="440695"/>
          </a:xfrm>
        </p:spPr>
        <p:txBody>
          <a:bodyPr/>
          <a:lstStyle/>
          <a:p>
            <a:r>
              <a:rPr lang="en-US" sz="2400" dirty="0"/>
              <a:t>has a mass number of 0 and a charge of</a:t>
            </a:r>
          </a:p>
        </p:txBody>
      </p:sp>
      <p:graphicFrame>
        <p:nvGraphicFramePr>
          <p:cNvPr id="18" name="Object 17" descr="1 minus"/>
          <p:cNvGraphicFramePr>
            <a:graphicFrameLocks noChangeAspect="1"/>
          </p:cNvGraphicFramePr>
          <p:nvPr>
            <p:extLst>
              <p:ext uri="{D42A27DB-BD31-4B8C-83A1-F6EECF244321}">
                <p14:modId xmlns:p14="http://schemas.microsoft.com/office/powerpoint/2010/main" val="423929097"/>
              </p:ext>
            </p:extLst>
          </p:nvPr>
        </p:nvGraphicFramePr>
        <p:xfrm>
          <a:off x="6410325" y="2729856"/>
          <a:ext cx="368300" cy="279400"/>
        </p:xfrm>
        <a:graphic>
          <a:graphicData uri="http://schemas.openxmlformats.org/presentationml/2006/ole">
            <mc:AlternateContent xmlns:mc="http://schemas.openxmlformats.org/markup-compatibility/2006">
              <mc:Choice xmlns:v="urn:schemas-microsoft-com:vml" Requires="v">
                <p:oleObj spid="_x0000_s4111" name="Equation" r:id="rId5" imgW="368280" imgH="279360" progId="Equation.DSMT4">
                  <p:embed/>
                </p:oleObj>
              </mc:Choice>
              <mc:Fallback>
                <p:oleObj name="Equation" r:id="rId5" imgW="368280" imgH="279360" progId="Equation.DSMT4">
                  <p:embed/>
                  <p:pic>
                    <p:nvPicPr>
                      <p:cNvPr id="0" name=""/>
                      <p:cNvPicPr/>
                      <p:nvPr/>
                    </p:nvPicPr>
                    <p:blipFill>
                      <a:blip r:embed="rId6"/>
                      <a:stretch>
                        <a:fillRect/>
                      </a:stretch>
                    </p:blipFill>
                    <p:spPr>
                      <a:xfrm>
                        <a:off x="6410325" y="2729856"/>
                        <a:ext cx="368300" cy="279400"/>
                      </a:xfrm>
                      <a:prstGeom prst="rect">
                        <a:avLst/>
                      </a:prstGeom>
                    </p:spPr>
                  </p:pic>
                </p:oleObj>
              </mc:Fallback>
            </mc:AlternateContent>
          </a:graphicData>
        </a:graphic>
      </p:graphicFrame>
      <p:sp>
        <p:nvSpPr>
          <p:cNvPr id="7" name="Content Placeholder 6"/>
          <p:cNvSpPr>
            <a:spLocks noGrp="1"/>
          </p:cNvSpPr>
          <p:nvPr>
            <p:ph sz="quarter" idx="18"/>
          </p:nvPr>
        </p:nvSpPr>
        <p:spPr>
          <a:xfrm>
            <a:off x="459728" y="3254848"/>
            <a:ext cx="8354072" cy="783752"/>
          </a:xfrm>
        </p:spPr>
        <p:txBody>
          <a:bodyPr/>
          <a:lstStyle/>
          <a:p>
            <a:r>
              <a:rPr lang="en-US" sz="2400" dirty="0"/>
              <a:t>forms in an unstable nucleus when a neutron changes into a proton and an electron</a:t>
            </a:r>
          </a:p>
        </p:txBody>
      </p:sp>
      <p:graphicFrame>
        <p:nvGraphicFramePr>
          <p:cNvPr id="19" name="Object 18" descr="Beta particle, super 0 sub negative 1 e or Greek letter beta"/>
          <p:cNvGraphicFramePr>
            <a:graphicFrameLocks noChangeAspect="1"/>
          </p:cNvGraphicFramePr>
          <p:nvPr>
            <p:extLst>
              <p:ext uri="{D42A27DB-BD31-4B8C-83A1-F6EECF244321}">
                <p14:modId xmlns:p14="http://schemas.microsoft.com/office/powerpoint/2010/main" val="3244597665"/>
              </p:ext>
            </p:extLst>
          </p:nvPr>
        </p:nvGraphicFramePr>
        <p:xfrm>
          <a:off x="3009900" y="4494898"/>
          <a:ext cx="3124200" cy="419100"/>
        </p:xfrm>
        <a:graphic>
          <a:graphicData uri="http://schemas.openxmlformats.org/presentationml/2006/ole">
            <mc:AlternateContent xmlns:mc="http://schemas.openxmlformats.org/markup-compatibility/2006">
              <mc:Choice xmlns:v="urn:schemas-microsoft-com:vml" Requires="v">
                <p:oleObj spid="_x0000_s4112" name="Equation" r:id="rId7" imgW="3124080" imgH="419040" progId="Equation.DSMT4">
                  <p:embed/>
                </p:oleObj>
              </mc:Choice>
              <mc:Fallback>
                <p:oleObj name="Equation" r:id="rId7" imgW="3124080" imgH="419040" progId="Equation.DSMT4">
                  <p:embed/>
                  <p:pic>
                    <p:nvPicPr>
                      <p:cNvPr id="0" name=""/>
                      <p:cNvPicPr/>
                      <p:nvPr/>
                    </p:nvPicPr>
                    <p:blipFill>
                      <a:blip r:embed="rId8"/>
                      <a:stretch>
                        <a:fillRect/>
                      </a:stretch>
                    </p:blipFill>
                    <p:spPr>
                      <a:xfrm>
                        <a:off x="3009900" y="4494898"/>
                        <a:ext cx="3124200" cy="419100"/>
                      </a:xfrm>
                      <a:prstGeom prst="rect">
                        <a:avLst/>
                      </a:prstGeom>
                    </p:spPr>
                  </p:pic>
                </p:oleObj>
              </mc:Fallback>
            </mc:AlternateContent>
          </a:graphicData>
        </a:graphic>
      </p:graphicFrame>
    </p:spTree>
    <p:extLst>
      <p:ext uri="{BB962C8B-B14F-4D97-AF65-F5344CB8AC3E}">
        <p14:creationId xmlns:p14="http://schemas.microsoft.com/office/powerpoint/2010/main" val="26648836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Computed Tomography (C</a:t>
            </a:r>
            <a:r>
              <a:rPr lang="en-US" sz="100" dirty="0"/>
              <a:t> </a:t>
            </a:r>
            <a:r>
              <a:rPr lang="en-US" dirty="0"/>
              <a:t>T)</a:t>
            </a:r>
          </a:p>
        </p:txBody>
      </p:sp>
      <p:sp>
        <p:nvSpPr>
          <p:cNvPr id="4" name="Content Placeholder 3"/>
          <p:cNvSpPr>
            <a:spLocks noGrp="1"/>
          </p:cNvSpPr>
          <p:nvPr>
            <p:ph sz="quarter" idx="14"/>
          </p:nvPr>
        </p:nvSpPr>
        <p:spPr>
          <a:xfrm>
            <a:off x="457200" y="1555200"/>
            <a:ext cx="4584700" cy="4178790"/>
          </a:xfrm>
        </p:spPr>
        <p:txBody>
          <a:bodyPr/>
          <a:lstStyle/>
          <a:p>
            <a:pPr marL="432" indent="0">
              <a:buNone/>
            </a:pPr>
            <a:r>
              <a:rPr lang="en-US" sz="2400" dirty="0"/>
              <a:t>In </a:t>
            </a:r>
            <a:r>
              <a:rPr lang="en-US" sz="2400" b="1" dirty="0"/>
              <a:t>computed tomography </a:t>
            </a:r>
            <a:r>
              <a:rPr lang="en-US" sz="2400" dirty="0"/>
              <a:t>(C</a:t>
            </a:r>
            <a:r>
              <a:rPr lang="en-US" sz="100" dirty="0"/>
              <a:t> </a:t>
            </a:r>
            <a:r>
              <a:rPr lang="en-US" sz="2400" dirty="0"/>
              <a:t>T),</a:t>
            </a:r>
          </a:p>
          <a:p>
            <a:r>
              <a:rPr lang="en-US" sz="2400" dirty="0"/>
              <a:t>a computer monitors the absorption of 30 000 X-ray beams directed at successive layers of the target organ</a:t>
            </a:r>
          </a:p>
          <a:p>
            <a:r>
              <a:rPr lang="en-US" sz="2400" dirty="0"/>
              <a:t>based on the densities of the tissues and fluids in the organ, the differences in absorption of the X-rays provide a series of images of the organ</a:t>
            </a:r>
          </a:p>
        </p:txBody>
      </p:sp>
      <p:pic>
        <p:nvPicPr>
          <p:cNvPr id="7" name="Content Placeholder 6" descr="A C T scan of the brain shows an area with a tumor, it appears as a large spot covering roughly an eighth of the brain."/>
          <p:cNvPicPr>
            <a:picLocks noGrp="1" noChangeAspect="1"/>
          </p:cNvPicPr>
          <p:nvPr>
            <p:ph sz="quarter" idx="15"/>
          </p:nvPr>
        </p:nvPicPr>
        <p:blipFill>
          <a:blip r:embed="rId2"/>
          <a:stretch>
            <a:fillRect/>
          </a:stretch>
        </p:blipFill>
        <p:spPr>
          <a:xfrm>
            <a:off x="5659759" y="1574800"/>
            <a:ext cx="2612382" cy="3333750"/>
          </a:xfrm>
          <a:prstGeom prst="rect">
            <a:avLst/>
          </a:prstGeom>
        </p:spPr>
      </p:pic>
      <p:sp>
        <p:nvSpPr>
          <p:cNvPr id="3" name="Content Placeholder 2"/>
          <p:cNvSpPr>
            <a:spLocks noGrp="1"/>
          </p:cNvSpPr>
          <p:nvPr>
            <p:ph sz="quarter" idx="16"/>
          </p:nvPr>
        </p:nvSpPr>
        <p:spPr>
          <a:xfrm>
            <a:off x="5659759" y="5170699"/>
            <a:ext cx="3029569" cy="1144375"/>
          </a:xfrm>
        </p:spPr>
        <p:txBody>
          <a:bodyPr/>
          <a:lstStyle/>
          <a:p>
            <a:pPr marL="432" indent="0">
              <a:buNone/>
            </a:pPr>
            <a:r>
              <a:rPr lang="en-US" sz="2400" dirty="0"/>
              <a:t>A</a:t>
            </a:r>
            <a:r>
              <a:rPr lang="en-US" sz="100" dirty="0"/>
              <a:t> </a:t>
            </a:r>
            <a:r>
              <a:rPr lang="en-US" sz="2400" dirty="0"/>
              <a:t>C</a:t>
            </a:r>
            <a:r>
              <a:rPr lang="en-US" sz="100" dirty="0"/>
              <a:t> </a:t>
            </a:r>
            <a:r>
              <a:rPr lang="en-US" sz="2400" dirty="0"/>
              <a:t>T scan shows a tumor (yellow) in the brain.</a:t>
            </a:r>
          </a:p>
        </p:txBody>
      </p:sp>
    </p:spTree>
    <p:extLst>
      <p:ext uri="{BB962C8B-B14F-4D97-AF65-F5344CB8AC3E}">
        <p14:creationId xmlns:p14="http://schemas.microsoft.com/office/powerpoint/2010/main" val="35134068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Resonance Imaging (M</a:t>
            </a:r>
            <a:r>
              <a:rPr lang="en-US" sz="100" dirty="0"/>
              <a:t> </a:t>
            </a:r>
            <a:r>
              <a:rPr lang="en-US" dirty="0"/>
              <a:t>R</a:t>
            </a:r>
            <a:r>
              <a:rPr lang="en-US" sz="100" dirty="0"/>
              <a:t> </a:t>
            </a:r>
            <a:r>
              <a:rPr lang="en-US" dirty="0"/>
              <a:t>I)</a:t>
            </a:r>
          </a:p>
        </p:txBody>
      </p:sp>
      <p:sp>
        <p:nvSpPr>
          <p:cNvPr id="4" name="Content Placeholder 3"/>
          <p:cNvSpPr>
            <a:spLocks noGrp="1"/>
          </p:cNvSpPr>
          <p:nvPr>
            <p:ph sz="quarter" idx="14"/>
          </p:nvPr>
        </p:nvSpPr>
        <p:spPr>
          <a:xfrm>
            <a:off x="457199" y="1841500"/>
            <a:ext cx="5000625" cy="4483100"/>
          </a:xfrm>
        </p:spPr>
        <p:txBody>
          <a:bodyPr/>
          <a:lstStyle/>
          <a:p>
            <a:pPr marL="432" indent="0">
              <a:buNone/>
            </a:pPr>
            <a:r>
              <a:rPr lang="en-US" sz="2200" b="1" dirty="0"/>
              <a:t>Magnetic resonance imaging </a:t>
            </a:r>
            <a:r>
              <a:rPr lang="en-US" sz="2200" dirty="0"/>
              <a:t>(M</a:t>
            </a:r>
            <a:r>
              <a:rPr lang="en-US" sz="100" dirty="0"/>
              <a:t> </a:t>
            </a:r>
            <a:r>
              <a:rPr lang="en-US" sz="2200" dirty="0"/>
              <a:t>R</a:t>
            </a:r>
            <a:r>
              <a:rPr lang="en-US" sz="100" dirty="0"/>
              <a:t> </a:t>
            </a:r>
            <a:r>
              <a:rPr lang="en-US" sz="2200" dirty="0"/>
              <a:t>I)</a:t>
            </a:r>
          </a:p>
          <a:p>
            <a:r>
              <a:rPr lang="en-US" sz="2200" dirty="0"/>
              <a:t>is an imaging technique that does not involve X-ray radiation</a:t>
            </a:r>
          </a:p>
          <a:p>
            <a:r>
              <a:rPr lang="en-US" sz="2200" dirty="0"/>
              <a:t>is the least invasive imaging method available</a:t>
            </a:r>
          </a:p>
          <a:p>
            <a:r>
              <a:rPr lang="en-US" sz="2200" dirty="0"/>
              <a:t>is based on the absorption of energy when protons in hydrogen atoms are excited by a strong magnetic field</a:t>
            </a:r>
          </a:p>
          <a:p>
            <a:r>
              <a:rPr lang="en-US" sz="2200" dirty="0"/>
              <a:t>works because the energy absorbed is converted to color images of the body</a:t>
            </a:r>
          </a:p>
        </p:txBody>
      </p:sp>
      <p:pic>
        <p:nvPicPr>
          <p:cNvPr id="8" name="Content Placeholder 7" descr="An M R I scan shows the heart and lungs highlighted in different colors."/>
          <p:cNvPicPr>
            <a:picLocks noGrp="1" noChangeAspect="1"/>
          </p:cNvPicPr>
          <p:nvPr>
            <p:ph sz="quarter" idx="15"/>
          </p:nvPr>
        </p:nvPicPr>
        <p:blipFill>
          <a:blip r:embed="rId2"/>
          <a:stretch>
            <a:fillRect/>
          </a:stretch>
        </p:blipFill>
        <p:spPr>
          <a:xfrm>
            <a:off x="5628628" y="1841500"/>
            <a:ext cx="3060700" cy="2757993"/>
          </a:xfrm>
          <a:prstGeom prst="rect">
            <a:avLst/>
          </a:prstGeom>
        </p:spPr>
      </p:pic>
      <p:sp>
        <p:nvSpPr>
          <p:cNvPr id="3" name="Content Placeholder 2"/>
          <p:cNvSpPr>
            <a:spLocks noGrp="1"/>
          </p:cNvSpPr>
          <p:nvPr>
            <p:ph sz="quarter" idx="16"/>
          </p:nvPr>
        </p:nvSpPr>
        <p:spPr>
          <a:xfrm>
            <a:off x="5628628" y="5128343"/>
            <a:ext cx="3305822" cy="1107357"/>
          </a:xfrm>
        </p:spPr>
        <p:txBody>
          <a:bodyPr/>
          <a:lstStyle/>
          <a:p>
            <a:pPr marL="432" indent="0">
              <a:buNone/>
            </a:pPr>
            <a:r>
              <a:rPr lang="en-US" sz="2200" dirty="0"/>
              <a:t>An M</a:t>
            </a:r>
            <a:r>
              <a:rPr lang="en-US" sz="100" dirty="0"/>
              <a:t> </a:t>
            </a:r>
            <a:r>
              <a:rPr lang="en-US" sz="2200" dirty="0"/>
              <a:t>R</a:t>
            </a:r>
            <a:r>
              <a:rPr lang="en-US" sz="100" dirty="0"/>
              <a:t> </a:t>
            </a:r>
            <a:r>
              <a:rPr lang="en-US" sz="2200" dirty="0"/>
              <a:t>I scan provides images of the heart and lungs.</a:t>
            </a:r>
          </a:p>
        </p:txBody>
      </p:sp>
    </p:spTree>
    <p:extLst>
      <p:ext uri="{BB962C8B-B14F-4D97-AF65-F5344CB8AC3E}">
        <p14:creationId xmlns:p14="http://schemas.microsoft.com/office/powerpoint/2010/main" val="4510318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5.6 Nuclear Fission and Fusion</a:t>
            </a:r>
          </a:p>
        </p:txBody>
      </p:sp>
      <p:sp>
        <p:nvSpPr>
          <p:cNvPr id="4" name="Content Placeholder 3"/>
          <p:cNvSpPr>
            <a:spLocks noGrp="1"/>
          </p:cNvSpPr>
          <p:nvPr>
            <p:ph sz="quarter" idx="14"/>
          </p:nvPr>
        </p:nvSpPr>
        <p:spPr>
          <a:xfrm>
            <a:off x="457200" y="1555200"/>
            <a:ext cx="8229600" cy="1218788"/>
          </a:xfrm>
        </p:spPr>
        <p:txBody>
          <a:bodyPr/>
          <a:lstStyle/>
          <a:p>
            <a:pPr marL="432" indent="0">
              <a:buNone/>
            </a:pPr>
            <a:r>
              <a:rPr lang="en-US" sz="2400" dirty="0"/>
              <a:t>In the 1930s, scientists bombarding U-235 with neutrons discovered that the U-235 nucleus splits into two smaller nuclei and produces a large amount of energy.</a:t>
            </a:r>
          </a:p>
        </p:txBody>
      </p:sp>
      <p:pic>
        <p:nvPicPr>
          <p:cNvPr id="7" name="Content Placeholder 6" descr="A neutron bombards a uranium nucleus, causing it to become unstable. For long description in Notes pane, press F6."/>
          <p:cNvPicPr>
            <a:picLocks noGrp="1" noChangeAspect="1"/>
          </p:cNvPicPr>
          <p:nvPr>
            <p:ph sz="quarter" idx="15"/>
          </p:nvPr>
        </p:nvPicPr>
        <p:blipFill>
          <a:blip r:embed="rId3"/>
          <a:stretch>
            <a:fillRect/>
          </a:stretch>
        </p:blipFill>
        <p:spPr>
          <a:xfrm>
            <a:off x="2248454" y="2964001"/>
            <a:ext cx="4643917" cy="2237627"/>
          </a:xfrm>
          <a:prstGeom prst="rect">
            <a:avLst/>
          </a:prstGeom>
        </p:spPr>
      </p:pic>
      <p:sp>
        <p:nvSpPr>
          <p:cNvPr id="3" name="Content Placeholder 2"/>
          <p:cNvSpPr>
            <a:spLocks noGrp="1"/>
          </p:cNvSpPr>
          <p:nvPr>
            <p:ph sz="quarter" idx="16"/>
          </p:nvPr>
        </p:nvSpPr>
        <p:spPr>
          <a:xfrm>
            <a:off x="457200" y="5400492"/>
            <a:ext cx="8232128" cy="823664"/>
          </a:xfrm>
        </p:spPr>
        <p:txBody>
          <a:bodyPr/>
          <a:lstStyle/>
          <a:p>
            <a:pPr marL="432" indent="0">
              <a:buNone/>
            </a:pPr>
            <a:r>
              <a:rPr lang="en-US" sz="2400" b="1" dirty="0"/>
              <a:t>Learning Goal </a:t>
            </a:r>
            <a:r>
              <a:rPr lang="en-US" sz="2400" dirty="0"/>
              <a:t>Describe the processes of nuclear fission and fusion.</a:t>
            </a:r>
          </a:p>
        </p:txBody>
      </p:sp>
    </p:spTree>
    <p:extLst>
      <p:ext uri="{BB962C8B-B14F-4D97-AF65-F5344CB8AC3E}">
        <p14:creationId xmlns:p14="http://schemas.microsoft.com/office/powerpoint/2010/main" val="30138428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Nuclear Fission </a:t>
            </a:r>
            <a:r>
              <a:rPr lang="en-US" sz="2000" b="0" dirty="0">
                <a:solidFill>
                  <a:schemeClr val="tx2"/>
                </a:solidFill>
              </a:rPr>
              <a:t>(1 of 2)</a:t>
            </a:r>
            <a:endParaRPr lang="en-US" sz="2000" b="0" dirty="0"/>
          </a:p>
        </p:txBody>
      </p:sp>
      <p:sp>
        <p:nvSpPr>
          <p:cNvPr id="4" name="Content Placeholder 3"/>
          <p:cNvSpPr>
            <a:spLocks noGrp="1"/>
          </p:cNvSpPr>
          <p:nvPr>
            <p:ph sz="quarter" idx="13"/>
          </p:nvPr>
        </p:nvSpPr>
        <p:spPr>
          <a:xfrm>
            <a:off x="457200" y="1597271"/>
            <a:ext cx="8305800" cy="1831729"/>
          </a:xfrm>
        </p:spPr>
        <p:txBody>
          <a:bodyPr/>
          <a:lstStyle/>
          <a:p>
            <a:pPr marL="0" indent="0" eaLnBrk="1" hangingPunct="1">
              <a:lnSpc>
                <a:spcPct val="90000"/>
              </a:lnSpc>
              <a:buClr>
                <a:schemeClr val="tx2"/>
              </a:buClr>
              <a:buNone/>
            </a:pPr>
            <a:r>
              <a:rPr sz="2400" dirty="0">
                <a:cs typeface="Times New Roman" panose="02020603050405020304" pitchFamily="18" charset="0"/>
              </a:rPr>
              <a:t>In</a:t>
            </a:r>
            <a:r>
              <a:rPr sz="2400" dirty="0">
                <a:solidFill>
                  <a:schemeClr val="accent2"/>
                </a:solidFill>
                <a:cs typeface="Times New Roman" panose="02020603050405020304" pitchFamily="18" charset="0"/>
              </a:rPr>
              <a:t> </a:t>
            </a:r>
            <a:r>
              <a:rPr sz="2400" b="1" dirty="0">
                <a:cs typeface="Times New Roman" panose="02020603050405020304" pitchFamily="18" charset="0"/>
              </a:rPr>
              <a:t>nuclear</a:t>
            </a:r>
            <a:r>
              <a:rPr sz="2400" dirty="0">
                <a:cs typeface="Times New Roman" panose="02020603050405020304" pitchFamily="18" charset="0"/>
              </a:rPr>
              <a:t> </a:t>
            </a:r>
            <a:r>
              <a:rPr sz="2400" b="1" dirty="0">
                <a:cs typeface="Times New Roman" panose="02020603050405020304" pitchFamily="18" charset="0"/>
              </a:rPr>
              <a:t>fission</a:t>
            </a:r>
            <a:r>
              <a:rPr sz="2400" dirty="0">
                <a:cs typeface="Times New Roman" panose="02020603050405020304" pitchFamily="18" charset="0"/>
              </a:rPr>
              <a:t>,</a:t>
            </a:r>
          </a:p>
          <a:p>
            <a:pPr marL="255600"/>
            <a:r>
              <a:rPr sz="2400" dirty="0">
                <a:cs typeface="Times New Roman" panose="02020603050405020304" pitchFamily="18" charset="0"/>
              </a:rPr>
              <a:t>a large nucleus is bombarded with a small particle</a:t>
            </a:r>
          </a:p>
          <a:p>
            <a:pPr marL="255600"/>
            <a:r>
              <a:rPr sz="2400" dirty="0">
                <a:cs typeface="Times New Roman" panose="02020603050405020304" pitchFamily="18" charset="0"/>
              </a:rPr>
              <a:t>the nucleus splits into smaller nuclei and several neutrons, releasing large amounts of energy, called </a:t>
            </a:r>
            <a:r>
              <a:rPr sz="2400" b="1" dirty="0">
                <a:cs typeface="Times New Roman" panose="02020603050405020304" pitchFamily="18" charset="0"/>
              </a:rPr>
              <a:t>atomic energy</a:t>
            </a:r>
          </a:p>
        </p:txBody>
      </p:sp>
      <p:sp>
        <p:nvSpPr>
          <p:cNvPr id="5" name="Content Placeholder 4"/>
          <p:cNvSpPr>
            <a:spLocks noGrp="1"/>
          </p:cNvSpPr>
          <p:nvPr>
            <p:ph sz="quarter" idx="14"/>
          </p:nvPr>
        </p:nvSpPr>
        <p:spPr>
          <a:xfrm>
            <a:off x="457200" y="3587465"/>
            <a:ext cx="8229600" cy="2480826"/>
          </a:xfrm>
        </p:spPr>
        <p:txBody>
          <a:bodyPr/>
          <a:lstStyle/>
          <a:p>
            <a:pPr marL="0" indent="0" eaLnBrk="1" hangingPunct="1">
              <a:buClr>
                <a:schemeClr val="bg2"/>
              </a:buClr>
              <a:buNone/>
            </a:pPr>
            <a:r>
              <a:rPr sz="2400" dirty="0">
                <a:cs typeface="Times New Roman" panose="02020603050405020304" pitchFamily="18" charset="0"/>
              </a:rPr>
              <a:t>When a neutron bombards U-235,</a:t>
            </a:r>
          </a:p>
          <a:p>
            <a:pPr marL="255600"/>
            <a:r>
              <a:rPr sz="2400" dirty="0">
                <a:cs typeface="Times New Roman" panose="02020603050405020304" pitchFamily="18" charset="0"/>
              </a:rPr>
              <a:t>an unstable nucleus of U-236 undergoes fission (splits)</a:t>
            </a:r>
          </a:p>
          <a:p>
            <a:pPr marL="255600"/>
            <a:r>
              <a:rPr sz="2400" dirty="0">
                <a:cs typeface="Times New Roman" panose="02020603050405020304" pitchFamily="18" charset="0"/>
              </a:rPr>
              <a:t>smaller nuclei are produced such as K</a:t>
            </a:r>
            <a:r>
              <a:rPr sz="100" dirty="0">
                <a:cs typeface="Times New Roman" panose="02020603050405020304" pitchFamily="18" charset="0"/>
              </a:rPr>
              <a:t> </a:t>
            </a:r>
            <a:r>
              <a:rPr sz="2400" dirty="0">
                <a:cs typeface="Times New Roman" panose="02020603050405020304" pitchFamily="18" charset="0"/>
              </a:rPr>
              <a:t>r-91 and B</a:t>
            </a:r>
            <a:r>
              <a:rPr sz="100" dirty="0">
                <a:cs typeface="Times New Roman" panose="02020603050405020304" pitchFamily="18" charset="0"/>
              </a:rPr>
              <a:t> </a:t>
            </a:r>
            <a:r>
              <a:rPr sz="2400" dirty="0">
                <a:cs typeface="Times New Roman" panose="02020603050405020304" pitchFamily="18" charset="0"/>
              </a:rPr>
              <a:t>a-142</a:t>
            </a:r>
          </a:p>
          <a:p>
            <a:pPr marL="255600"/>
            <a:r>
              <a:rPr sz="2400" dirty="0">
                <a:cs typeface="Times New Roman" panose="02020603050405020304" pitchFamily="18" charset="0"/>
              </a:rPr>
              <a:t>the neutrons emitted have high energy and bombard more U-235 nuclei</a:t>
            </a:r>
            <a:endParaRPr lang="en-US" sz="24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Fission </a:t>
            </a:r>
            <a:r>
              <a:rPr lang="en-US" sz="2000" b="0" dirty="0"/>
              <a:t>(2 of 2)</a:t>
            </a:r>
          </a:p>
        </p:txBody>
      </p:sp>
      <p:sp>
        <p:nvSpPr>
          <p:cNvPr id="3" name="Content Placeholder 2"/>
          <p:cNvSpPr>
            <a:spLocks noGrp="1"/>
          </p:cNvSpPr>
          <p:nvPr>
            <p:ph sz="quarter" idx="13"/>
          </p:nvPr>
        </p:nvSpPr>
        <p:spPr>
          <a:xfrm>
            <a:off x="457200" y="1556327"/>
            <a:ext cx="8229600" cy="475673"/>
          </a:xfrm>
        </p:spPr>
        <p:txBody>
          <a:bodyPr/>
          <a:lstStyle/>
          <a:p>
            <a:pPr marL="432" indent="0">
              <a:buNone/>
            </a:pPr>
            <a:r>
              <a:rPr lang="en-US" sz="2400" dirty="0"/>
              <a:t>A typical reaction for nuclear fission is:</a:t>
            </a:r>
          </a:p>
        </p:txBody>
      </p:sp>
      <p:pic>
        <p:nvPicPr>
          <p:cNvPr id="5" name="Content Placeholder 4" descr="A neutron bombards a uranium nucleus, causing it to become unstable. For long description in Notes pane, press F6."/>
          <p:cNvPicPr>
            <a:picLocks noGrp="1" noChangeAspect="1"/>
          </p:cNvPicPr>
          <p:nvPr>
            <p:ph sz="quarter" idx="14"/>
          </p:nvPr>
        </p:nvPicPr>
        <p:blipFill>
          <a:blip r:embed="rId3"/>
          <a:stretch>
            <a:fillRect/>
          </a:stretch>
        </p:blipFill>
        <p:spPr>
          <a:xfrm>
            <a:off x="587918" y="2282947"/>
            <a:ext cx="7968163" cy="3785944"/>
          </a:xfrm>
          <a:prstGeom prst="rect">
            <a:avLst/>
          </a:prstGeom>
        </p:spPr>
      </p:pic>
    </p:spTree>
    <p:extLst>
      <p:ext uri="{BB962C8B-B14F-4D97-AF65-F5344CB8AC3E}">
        <p14:creationId xmlns:p14="http://schemas.microsoft.com/office/powerpoint/2010/main" val="35532486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005313" cy="1097279"/>
          </a:xfrm>
        </p:spPr>
        <p:txBody>
          <a:bodyPr/>
          <a:lstStyle/>
          <a:p>
            <a:r>
              <a:rPr lang="en-US" dirty="0">
                <a:solidFill>
                  <a:schemeClr val="tx2"/>
                </a:solidFill>
              </a:rPr>
              <a:t>Missing Mass: </a:t>
            </a:r>
            <a:r>
              <a:rPr lang="en-AU" sz="500" b="0" dirty="0"/>
              <a:t>E = m c squared</a:t>
            </a:r>
            <a:endParaRPr lang="en-US" sz="500" dirty="0"/>
          </a:p>
        </p:txBody>
      </p:sp>
      <p:graphicFrame>
        <p:nvGraphicFramePr>
          <p:cNvPr id="6" name="Object 5">
            <a:extLst>
              <a:ext uri="{C183D7F6-B498-43B3-948B-1728B52AA6E4}">
                <adec:decorative xmlns:adec="http://schemas.microsoft.com/office/drawing/2017/decorative" val="1"/>
              </a:ext>
            </a:extLst>
          </p:cNvPr>
          <p:cNvGraphicFramePr>
            <a:graphicFrameLocks noChangeAspect="1"/>
          </p:cNvGraphicFramePr>
          <p:nvPr>
            <p:extLst/>
          </p:nvPr>
        </p:nvGraphicFramePr>
        <p:xfrm>
          <a:off x="3712317" y="786457"/>
          <a:ext cx="1689100" cy="482600"/>
        </p:xfrm>
        <a:graphic>
          <a:graphicData uri="http://schemas.openxmlformats.org/presentationml/2006/ole">
            <mc:AlternateContent xmlns:mc="http://schemas.openxmlformats.org/markup-compatibility/2006">
              <mc:Choice xmlns:v="urn:schemas-microsoft-com:vml" Requires="v">
                <p:oleObj spid="_x0000_s45058" name="Equation" r:id="rId3" imgW="1688760" imgH="482400" progId="Equation.DSMT4">
                  <p:embed/>
                </p:oleObj>
              </mc:Choice>
              <mc:Fallback>
                <p:oleObj name="Equation" r:id="rId3" imgW="1688760" imgH="482400" progId="Equation.DSMT4">
                  <p:embed/>
                  <p:pic>
                    <p:nvPicPr>
                      <p:cNvPr id="6" name="Object 5">
                        <a:extLs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3712317" y="786457"/>
                        <a:ext cx="1689100" cy="482600"/>
                      </a:xfrm>
                      <a:prstGeom prst="rect">
                        <a:avLst/>
                      </a:prstGeom>
                      <a:solidFill>
                        <a:schemeClr val="bg1"/>
                      </a:solidFill>
                    </p:spPr>
                  </p:pic>
                </p:oleObj>
              </mc:Fallback>
            </mc:AlternateContent>
          </a:graphicData>
        </a:graphic>
      </p:graphicFrame>
      <p:sp>
        <p:nvSpPr>
          <p:cNvPr id="3" name="Content Placeholder 2"/>
          <p:cNvSpPr>
            <a:spLocks noGrp="1"/>
          </p:cNvSpPr>
          <p:nvPr>
            <p:ph sz="quarter" idx="13"/>
          </p:nvPr>
        </p:nvSpPr>
        <p:spPr>
          <a:xfrm>
            <a:off x="457200" y="1556326"/>
            <a:ext cx="8382000" cy="2628269"/>
          </a:xfrm>
        </p:spPr>
        <p:txBody>
          <a:bodyPr/>
          <a:lstStyle/>
          <a:p>
            <a:pPr marL="0" indent="0">
              <a:buFont typeface="Arial" charset="0"/>
              <a:buNone/>
              <a:defRPr/>
            </a:pPr>
            <a:r>
              <a:rPr sz="2400" dirty="0">
                <a:cs typeface="Times New Roman" panose="02020603050405020304" pitchFamily="18" charset="0"/>
              </a:rPr>
              <a:t>If we could determine the mass of the products krypton, barium, and three neutrons, we would find that</a:t>
            </a:r>
          </a:p>
          <a:p>
            <a:pPr marL="255600">
              <a:defRPr/>
            </a:pPr>
            <a:r>
              <a:rPr sz="2400" dirty="0">
                <a:cs typeface="Times New Roman" panose="02020603050405020304" pitchFamily="18" charset="0"/>
              </a:rPr>
              <a:t>their total mass is slightly less than the mass of the starting materials</a:t>
            </a:r>
          </a:p>
          <a:p>
            <a:pPr marL="255600">
              <a:defRPr/>
            </a:pPr>
            <a:r>
              <a:rPr sz="2400" dirty="0">
                <a:cs typeface="Times New Roman" panose="02020603050405020304" pitchFamily="18" charset="0"/>
              </a:rPr>
              <a:t>the missing mass has been converted into an enormous amount of energy consistent with the famous equation</a:t>
            </a:r>
            <a:endParaRPr sz="2400" b="1" baseline="30000" dirty="0">
              <a:cs typeface="Times New Roman" panose="02020603050405020304" pitchFamily="18" charset="0"/>
            </a:endParaRPr>
          </a:p>
        </p:txBody>
      </p:sp>
      <p:sp>
        <p:nvSpPr>
          <p:cNvPr id="4" name="Content Placeholder 3"/>
          <p:cNvSpPr>
            <a:spLocks noGrp="1"/>
          </p:cNvSpPr>
          <p:nvPr>
            <p:ph sz="quarter" idx="14"/>
          </p:nvPr>
        </p:nvSpPr>
        <p:spPr>
          <a:xfrm>
            <a:off x="719489" y="4235394"/>
            <a:ext cx="3657600" cy="433586"/>
          </a:xfrm>
        </p:spPr>
        <p:txBody>
          <a:bodyPr/>
          <a:lstStyle/>
          <a:p>
            <a:pPr>
              <a:buNone/>
            </a:pPr>
            <a:r>
              <a:rPr lang="de-DE" sz="2400" dirty="0">
                <a:cs typeface="Times New Roman" panose="02020603050405020304" pitchFamily="18" charset="0"/>
              </a:rPr>
              <a:t>derived by Albert Einstein:</a:t>
            </a:r>
            <a:endParaRPr lang="de-DE" sz="2400" b="1" baseline="30000" dirty="0">
              <a:cs typeface="Times New Roman" panose="02020603050405020304" pitchFamily="18" charset="0"/>
            </a:endParaRPr>
          </a:p>
        </p:txBody>
      </p:sp>
      <p:graphicFrame>
        <p:nvGraphicFramePr>
          <p:cNvPr id="5" name="Object 4" descr="E = m c squared."/>
          <p:cNvGraphicFramePr>
            <a:graphicFrameLocks noChangeAspect="1"/>
          </p:cNvGraphicFramePr>
          <p:nvPr>
            <p:extLst/>
          </p:nvPr>
        </p:nvGraphicFramePr>
        <p:xfrm>
          <a:off x="4476465" y="4238479"/>
          <a:ext cx="1143000" cy="342900"/>
        </p:xfrm>
        <a:graphic>
          <a:graphicData uri="http://schemas.openxmlformats.org/presentationml/2006/ole">
            <mc:AlternateContent xmlns:mc="http://schemas.openxmlformats.org/markup-compatibility/2006">
              <mc:Choice xmlns:v="urn:schemas-microsoft-com:vml" Requires="v">
                <p:oleObj spid="_x0000_s45059" name="Equation" r:id="rId5" imgW="1143000" imgH="342720" progId="Equation.DSMT4">
                  <p:embed/>
                </p:oleObj>
              </mc:Choice>
              <mc:Fallback>
                <p:oleObj name="Equation" r:id="rId5" imgW="1143000" imgH="342720" progId="Equation.DSMT4">
                  <p:embed/>
                  <p:pic>
                    <p:nvPicPr>
                      <p:cNvPr id="5" name="Object 4" descr="E = m c squared."/>
                      <p:cNvPicPr>
                        <a:picLocks noChangeAspect="1" noChangeArrowheads="1"/>
                      </p:cNvPicPr>
                      <p:nvPr/>
                    </p:nvPicPr>
                    <p:blipFill>
                      <a:blip r:embed="rId6"/>
                      <a:srcRect/>
                      <a:stretch>
                        <a:fillRect/>
                      </a:stretch>
                    </p:blipFill>
                    <p:spPr bwMode="auto">
                      <a:xfrm>
                        <a:off x="4476465" y="4238479"/>
                        <a:ext cx="11430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Reaction </a:t>
            </a:r>
            <a:r>
              <a:rPr lang="en-US" sz="2000" b="0" dirty="0"/>
              <a:t>(1 of 2)</a:t>
            </a:r>
          </a:p>
        </p:txBody>
      </p:sp>
      <p:sp>
        <p:nvSpPr>
          <p:cNvPr id="3" name="Content Placeholder 2"/>
          <p:cNvSpPr>
            <a:spLocks noGrp="1"/>
          </p:cNvSpPr>
          <p:nvPr>
            <p:ph sz="quarter" idx="13"/>
          </p:nvPr>
        </p:nvSpPr>
        <p:spPr>
          <a:xfrm>
            <a:off x="457200" y="1556326"/>
            <a:ext cx="4241800" cy="2329874"/>
          </a:xfrm>
        </p:spPr>
        <p:txBody>
          <a:bodyPr/>
          <a:lstStyle/>
          <a:p>
            <a:pPr marL="432" indent="0">
              <a:buNone/>
            </a:pPr>
            <a:r>
              <a:rPr lang="en-US" sz="2400" dirty="0"/>
              <a:t>In a nuclear </a:t>
            </a:r>
            <a:r>
              <a:rPr lang="en-US" sz="2400" b="1" dirty="0"/>
              <a:t>chain reaction</a:t>
            </a:r>
            <a:r>
              <a:rPr lang="en-US" sz="2400" dirty="0"/>
              <a:t>, the fission of each uranium-235 atom produces three neutrons that cause the nuclear fission of more and more uranium-235 atoms.</a:t>
            </a:r>
          </a:p>
        </p:txBody>
      </p:sp>
      <p:pic>
        <p:nvPicPr>
          <p:cNvPr id="5" name="Content Placeholder 4" descr="A fission reaction of the bombardment of a super 235 sub 92 U nucleus by a neutron produces the following products. For long description in Notes pane, press F6."/>
          <p:cNvPicPr>
            <a:picLocks noGrp="1" noChangeAspect="1"/>
          </p:cNvPicPr>
          <p:nvPr>
            <p:ph sz="quarter" idx="14"/>
          </p:nvPr>
        </p:nvPicPr>
        <p:blipFill>
          <a:blip r:embed="rId3"/>
          <a:stretch>
            <a:fillRect/>
          </a:stretch>
        </p:blipFill>
        <p:spPr>
          <a:xfrm>
            <a:off x="4914900" y="1556326"/>
            <a:ext cx="3771900" cy="4390151"/>
          </a:xfrm>
          <a:prstGeom prst="rect">
            <a:avLst/>
          </a:prstGeom>
        </p:spPr>
      </p:pic>
    </p:spTree>
    <p:extLst>
      <p:ext uri="{BB962C8B-B14F-4D97-AF65-F5344CB8AC3E}">
        <p14:creationId xmlns:p14="http://schemas.microsoft.com/office/powerpoint/2010/main" val="42030302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Chain Reaction </a:t>
            </a:r>
            <a:r>
              <a:rPr lang="en-US" sz="2000" b="0" dirty="0">
                <a:solidFill>
                  <a:schemeClr val="tx2"/>
                </a:solidFill>
              </a:rPr>
              <a:t>(2 of 2)</a:t>
            </a:r>
            <a:endParaRPr lang="en-US" dirty="0"/>
          </a:p>
        </p:txBody>
      </p:sp>
      <p:sp>
        <p:nvSpPr>
          <p:cNvPr id="3" name="Content Placeholder 2"/>
          <p:cNvSpPr>
            <a:spLocks noGrp="1"/>
          </p:cNvSpPr>
          <p:nvPr>
            <p:ph sz="quarter" idx="13"/>
          </p:nvPr>
        </p:nvSpPr>
        <p:spPr>
          <a:xfrm>
            <a:off x="457200" y="1556326"/>
            <a:ext cx="8391236" cy="4467955"/>
          </a:xfrm>
        </p:spPr>
        <p:txBody>
          <a:bodyPr/>
          <a:lstStyle/>
          <a:p>
            <a:pPr marL="0" indent="0" eaLnBrk="1" hangingPunct="1">
              <a:buNone/>
              <a:defRPr/>
            </a:pPr>
            <a:r>
              <a:rPr dirty="0">
                <a:cs typeface="Times New Roman" panose="02020603050405020304" pitchFamily="18" charset="0"/>
              </a:rPr>
              <a:t>A </a:t>
            </a:r>
            <a:r>
              <a:rPr b="1" dirty="0">
                <a:cs typeface="Times New Roman" panose="02020603050405020304" pitchFamily="18" charset="0"/>
              </a:rPr>
              <a:t>chain reaction</a:t>
            </a:r>
            <a:r>
              <a:rPr dirty="0">
                <a:solidFill>
                  <a:schemeClr val="accent2"/>
                </a:solidFill>
                <a:cs typeface="Times New Roman" panose="02020603050405020304" pitchFamily="18" charset="0"/>
              </a:rPr>
              <a:t> </a:t>
            </a:r>
            <a:r>
              <a:rPr dirty="0">
                <a:cs typeface="Times New Roman" panose="02020603050405020304" pitchFamily="18" charset="0"/>
              </a:rPr>
              <a:t>occurs when</a:t>
            </a:r>
          </a:p>
          <a:p>
            <a:pPr>
              <a:defRPr/>
            </a:pPr>
            <a:r>
              <a:rPr dirty="0">
                <a:cs typeface="Times New Roman" panose="02020603050405020304" pitchFamily="18" charset="0"/>
              </a:rPr>
              <a:t>a critical mass of uranium undergoes fission</a:t>
            </a:r>
          </a:p>
          <a:p>
            <a:pPr>
              <a:defRPr/>
            </a:pPr>
            <a:r>
              <a:rPr dirty="0">
                <a:cs typeface="Times New Roman" panose="02020603050405020304" pitchFamily="18" charset="0"/>
              </a:rPr>
              <a:t>there is a rapid increase in the number of high-energy neutrons available to react with more uranium</a:t>
            </a:r>
          </a:p>
          <a:p>
            <a:pPr>
              <a:defRPr/>
            </a:pPr>
            <a:r>
              <a:rPr dirty="0">
                <a:cs typeface="Times New Roman" panose="02020603050405020304" pitchFamily="18" charset="0"/>
              </a:rPr>
              <a:t>To sustain a nuclear chain reaction, sufficient quantities of U-235 must provide a </a:t>
            </a:r>
            <a:r>
              <a:rPr b="1" dirty="0">
                <a:cs typeface="Times New Roman" panose="02020603050405020304" pitchFamily="18" charset="0"/>
              </a:rPr>
              <a:t>critical mass</a:t>
            </a:r>
            <a:r>
              <a:rPr dirty="0">
                <a:cs typeface="Times New Roman" panose="02020603050405020304" pitchFamily="18" charset="0"/>
              </a:rPr>
              <a:t> in which almost all the neutrons immediately collide with more U-235 nuclei</a:t>
            </a:r>
            <a:endParaRPr b="1" baseline="30000" dirty="0">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Fusion </a:t>
            </a:r>
            <a:r>
              <a:rPr lang="en-US" sz="2000" b="0" dirty="0"/>
              <a:t>(1 of 2)</a:t>
            </a:r>
          </a:p>
        </p:txBody>
      </p:sp>
      <p:sp>
        <p:nvSpPr>
          <p:cNvPr id="4" name="Content Placeholder 3"/>
          <p:cNvSpPr>
            <a:spLocks noGrp="1"/>
          </p:cNvSpPr>
          <p:nvPr>
            <p:ph sz="quarter" idx="14"/>
          </p:nvPr>
        </p:nvSpPr>
        <p:spPr>
          <a:xfrm>
            <a:off x="457200" y="1555200"/>
            <a:ext cx="2425700" cy="469902"/>
          </a:xfrm>
        </p:spPr>
        <p:txBody>
          <a:bodyPr/>
          <a:lstStyle/>
          <a:p>
            <a:pPr marL="432" indent="0">
              <a:buNone/>
            </a:pPr>
            <a:r>
              <a:rPr lang="en-US" sz="2400" b="1" dirty="0"/>
              <a:t>Nuclear fusion</a:t>
            </a:r>
          </a:p>
        </p:txBody>
      </p:sp>
      <p:sp>
        <p:nvSpPr>
          <p:cNvPr id="5" name="Content Placeholder 4"/>
          <p:cNvSpPr>
            <a:spLocks noGrp="1"/>
          </p:cNvSpPr>
          <p:nvPr>
            <p:ph sz="quarter" idx="15"/>
          </p:nvPr>
        </p:nvSpPr>
        <p:spPr>
          <a:xfrm>
            <a:off x="454672" y="2162877"/>
            <a:ext cx="5615928" cy="415731"/>
          </a:xfrm>
        </p:spPr>
        <p:txBody>
          <a:bodyPr/>
          <a:lstStyle/>
          <a:p>
            <a:r>
              <a:rPr lang="en-US" sz="2400" dirty="0"/>
              <a:t>occurs at extremely high temperatures</a:t>
            </a:r>
          </a:p>
        </p:txBody>
      </p:sp>
      <p:graphicFrame>
        <p:nvGraphicFramePr>
          <p:cNvPr id="8" name="Object 7" descr="100,000,000 degrees Celsius"/>
          <p:cNvGraphicFramePr>
            <a:graphicFrameLocks noChangeAspect="1"/>
          </p:cNvGraphicFramePr>
          <p:nvPr>
            <p:extLst/>
          </p:nvPr>
        </p:nvGraphicFramePr>
        <p:xfrm>
          <a:off x="6170343" y="2158166"/>
          <a:ext cx="2374900" cy="393700"/>
        </p:xfrm>
        <a:graphic>
          <a:graphicData uri="http://schemas.openxmlformats.org/presentationml/2006/ole">
            <mc:AlternateContent xmlns:mc="http://schemas.openxmlformats.org/markup-compatibility/2006">
              <mc:Choice xmlns:v="urn:schemas-microsoft-com:vml" Requires="v">
                <p:oleObj spid="_x0000_s46082" name="Equation" r:id="rId3" imgW="2374560" imgH="393480" progId="Equation.DSMT4">
                  <p:embed/>
                </p:oleObj>
              </mc:Choice>
              <mc:Fallback>
                <p:oleObj name="Equation" r:id="rId3" imgW="2374560" imgH="393480" progId="Equation.DSMT4">
                  <p:embed/>
                  <p:pic>
                    <p:nvPicPr>
                      <p:cNvPr id="8" name="Object 7" descr="100,000,000 degrees Celsius"/>
                      <p:cNvPicPr/>
                      <p:nvPr/>
                    </p:nvPicPr>
                    <p:blipFill>
                      <a:blip r:embed="rId4"/>
                      <a:stretch>
                        <a:fillRect/>
                      </a:stretch>
                    </p:blipFill>
                    <p:spPr>
                      <a:xfrm>
                        <a:off x="6170343" y="2158166"/>
                        <a:ext cx="2374900" cy="393700"/>
                      </a:xfrm>
                      <a:prstGeom prst="rect">
                        <a:avLst/>
                      </a:prstGeom>
                    </p:spPr>
                  </p:pic>
                </p:oleObj>
              </mc:Fallback>
            </mc:AlternateContent>
          </a:graphicData>
        </a:graphic>
      </p:graphicFrame>
      <p:sp>
        <p:nvSpPr>
          <p:cNvPr id="3" name="Content Placeholder 2"/>
          <p:cNvSpPr>
            <a:spLocks noGrp="1"/>
          </p:cNvSpPr>
          <p:nvPr>
            <p:ph sz="quarter" idx="16"/>
          </p:nvPr>
        </p:nvSpPr>
        <p:spPr>
          <a:xfrm>
            <a:off x="457200" y="2693904"/>
            <a:ext cx="8232128" cy="1605300"/>
          </a:xfrm>
        </p:spPr>
        <p:txBody>
          <a:bodyPr/>
          <a:lstStyle/>
          <a:p>
            <a:r>
              <a:rPr lang="en-US" sz="2400" dirty="0"/>
              <a:t>combines small nuclei into larger nuclei</a:t>
            </a:r>
          </a:p>
          <a:p>
            <a:r>
              <a:rPr lang="en-US" sz="2400" dirty="0"/>
              <a:t>releases large amounts of energy</a:t>
            </a:r>
          </a:p>
          <a:p>
            <a:r>
              <a:rPr lang="en-US" sz="2400" dirty="0"/>
              <a:t>occurs continuously in the Sun and stars</a:t>
            </a:r>
          </a:p>
        </p:txBody>
      </p:sp>
      <p:pic>
        <p:nvPicPr>
          <p:cNvPr id="7" name="Content Placeholder 6" descr="Super 3, sub 1, H, + super 2, sub 1, H yields super 4, sub 2, H e + super 1, sub 0, n, + energy."/>
          <p:cNvPicPr>
            <a:picLocks noGrp="1" noChangeAspect="1"/>
          </p:cNvPicPr>
          <p:nvPr>
            <p:ph sz="quarter" idx="17"/>
          </p:nvPr>
        </p:nvPicPr>
        <p:blipFill>
          <a:blip r:embed="rId5"/>
          <a:stretch>
            <a:fillRect/>
          </a:stretch>
        </p:blipFill>
        <p:spPr>
          <a:xfrm>
            <a:off x="1431894" y="4519275"/>
            <a:ext cx="6283387" cy="1610043"/>
          </a:xfrm>
          <a:prstGeom prst="rect">
            <a:avLst/>
          </a:prstGeom>
        </p:spPr>
      </p:pic>
    </p:spTree>
    <p:extLst>
      <p:ext uri="{BB962C8B-B14F-4D97-AF65-F5344CB8AC3E}">
        <p14:creationId xmlns:p14="http://schemas.microsoft.com/office/powerpoint/2010/main" val="23549699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Fusion </a:t>
            </a:r>
            <a:r>
              <a:rPr lang="en-US" sz="2000" b="0" dirty="0"/>
              <a:t>(2 of 2)</a:t>
            </a:r>
          </a:p>
        </p:txBody>
      </p:sp>
      <p:sp>
        <p:nvSpPr>
          <p:cNvPr id="3" name="Content Placeholder 2"/>
          <p:cNvSpPr>
            <a:spLocks noGrp="1"/>
          </p:cNvSpPr>
          <p:nvPr>
            <p:ph sz="quarter" idx="13"/>
          </p:nvPr>
        </p:nvSpPr>
        <p:spPr>
          <a:xfrm>
            <a:off x="457200" y="1556327"/>
            <a:ext cx="8318500" cy="1224973"/>
          </a:xfrm>
        </p:spPr>
        <p:txBody>
          <a:bodyPr/>
          <a:lstStyle/>
          <a:p>
            <a:pPr marL="432" indent="0">
              <a:buNone/>
            </a:pPr>
            <a:r>
              <a:rPr lang="en-US" sz="2400" dirty="0"/>
              <a:t>In a fusion reaction, large amounts of energy are produced as hydrogen isotopes combine to form helium. Less waste is produced in a fusion reaction than in a fission reaction.</a:t>
            </a:r>
          </a:p>
        </p:txBody>
      </p:sp>
      <p:pic>
        <p:nvPicPr>
          <p:cNvPr id="5" name="Content Placeholder 4" descr="The reactor consists of a heated pipe encased in concrete. For long description in Notes pane, press F6."/>
          <p:cNvPicPr>
            <a:picLocks noGrp="1" noChangeAspect="1"/>
          </p:cNvPicPr>
          <p:nvPr>
            <p:ph sz="quarter" idx="14"/>
          </p:nvPr>
        </p:nvPicPr>
        <p:blipFill>
          <a:blip r:embed="rId3"/>
          <a:stretch>
            <a:fillRect/>
          </a:stretch>
        </p:blipFill>
        <p:spPr>
          <a:xfrm>
            <a:off x="1911475" y="3024188"/>
            <a:ext cx="5321049" cy="3052762"/>
          </a:xfrm>
          <a:prstGeom prst="rect">
            <a:avLst/>
          </a:prstGeom>
        </p:spPr>
      </p:pic>
    </p:spTree>
    <p:extLst>
      <p:ext uri="{BB962C8B-B14F-4D97-AF65-F5344CB8AC3E}">
        <p14:creationId xmlns:p14="http://schemas.microsoft.com/office/powerpoint/2010/main" val="2647248854"/>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039C55-3948-4B66-A6BE-065678F605A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6125ffc9-2c56-435e-8267-1393444907b2"/>
    <ds:schemaRef ds:uri="7c1bd8dc-4e40-424f-a15f-9ffcd522197f"/>
    <ds:schemaRef ds:uri="http://www.w3.org/XML/1998/namespace"/>
    <ds:schemaRef ds:uri="http://purl.org/dc/dcmitype/"/>
  </ds:schemaRefs>
</ds:datastoreItem>
</file>

<file path=customXml/itemProps2.xml><?xml version="1.0" encoding="utf-8"?>
<ds:datastoreItem xmlns:ds="http://schemas.openxmlformats.org/officeDocument/2006/customXml" ds:itemID="{45612FB4-20F9-454A-B59D-3F9A631BC8BA}">
  <ds:schemaRefs>
    <ds:schemaRef ds:uri="http://schemas.microsoft.com/sharepoint/v3/contenttype/forms"/>
  </ds:schemaRefs>
</ds:datastoreItem>
</file>

<file path=customXml/itemProps3.xml><?xml version="1.0" encoding="utf-8"?>
<ds:datastoreItem xmlns:ds="http://schemas.openxmlformats.org/officeDocument/2006/customXml" ds:itemID="{AC16B9D3-7CAC-4989-9F1F-29D538062A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36490</TotalTime>
  <Words>6876</Words>
  <Application>Microsoft Office PowerPoint</Application>
  <PresentationFormat>On-screen Show (4:3)</PresentationFormat>
  <Paragraphs>879</Paragraphs>
  <Slides>106</Slides>
  <Notes>19</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106</vt:i4>
      </vt:variant>
    </vt:vector>
  </HeadingPairs>
  <TitlesOfParts>
    <vt:vector size="117" baseType="lpstr">
      <vt:lpstr>ＭＳ Ｐゴシック</vt:lpstr>
      <vt:lpstr>Arial</vt:lpstr>
      <vt:lpstr>Noto Sans Symbols</vt:lpstr>
      <vt:lpstr>Symbol</vt:lpstr>
      <vt:lpstr>Times New Roman</vt:lpstr>
      <vt:lpstr>Verdana</vt:lpstr>
      <vt:lpstr>Wingdings</vt:lpstr>
      <vt:lpstr>ヒラギノ角ゴ Pro W3</vt:lpstr>
      <vt:lpstr>508 Lecture</vt:lpstr>
      <vt:lpstr>2_508 Lecture</vt:lpstr>
      <vt:lpstr>Equation</vt:lpstr>
      <vt:lpstr>Chemistry: An Introduction to General, Organic, and Biological Chemistry</vt:lpstr>
      <vt:lpstr>Nuclear Chemistry</vt:lpstr>
      <vt:lpstr>5.1 Natural Radioactivity</vt:lpstr>
      <vt:lpstr>Natural Radioactivity</vt:lpstr>
      <vt:lpstr>Radioisotopes</vt:lpstr>
      <vt:lpstr>Stable and Radioactive Isotopes</vt:lpstr>
      <vt:lpstr>Types of Radiation Emitted</vt:lpstr>
      <vt:lpstr>Alpha Particles</vt:lpstr>
      <vt:lpstr>Beta Particles</vt:lpstr>
      <vt:lpstr>Positrons</vt:lpstr>
      <vt:lpstr>Gamma Rays</vt:lpstr>
      <vt:lpstr>Some Forms of Radiation</vt:lpstr>
      <vt:lpstr>Learning Check 1</vt:lpstr>
      <vt:lpstr>Solution 1</vt:lpstr>
      <vt:lpstr>Biological Effects of Radiation</vt:lpstr>
      <vt:lpstr>Radiation Protection (1 of 3)</vt:lpstr>
      <vt:lpstr>Radiation Protection (2 of 3)</vt:lpstr>
      <vt:lpstr>Radiation Protection (3 of 3)</vt:lpstr>
      <vt:lpstr>Learning Check 2</vt:lpstr>
      <vt:lpstr>Solution 2</vt:lpstr>
      <vt:lpstr>5.2 Nuclear Reactions</vt:lpstr>
      <vt:lpstr>Radioactive Decay</vt:lpstr>
      <vt:lpstr>Nuclear Equations</vt:lpstr>
      <vt:lpstr>Alpha Decay Super 4, sub 2, H e</vt:lpstr>
      <vt:lpstr>Writing an Equation for Alpha Decay (1 of 4)</vt:lpstr>
      <vt:lpstr>Writing an Equation for Alpha Decay (2 of 4)</vt:lpstr>
      <vt:lpstr>Writing an Equation for Alpha Decay (3 of 4)</vt:lpstr>
      <vt:lpstr>Writing an Equation for Alpha Decay (4 of 4)</vt:lpstr>
      <vt:lpstr>Beta Decay Superscript 0, sub minus 1, e</vt:lpstr>
      <vt:lpstr>Writing an Equation for Beta Decay (1 of 4)</vt:lpstr>
      <vt:lpstr>Writing an Equation for Beta Decay (2 of 4)</vt:lpstr>
      <vt:lpstr>Writing an Equation for Beta Decay (3 of 4)</vt:lpstr>
      <vt:lpstr>Writing an Equation for Beta Decay (4 of 4)</vt:lpstr>
      <vt:lpstr>5.3 Radiation Measurement</vt:lpstr>
      <vt:lpstr>Geiger Counter</vt:lpstr>
      <vt:lpstr>Units for Measuring Radiation</vt:lpstr>
      <vt:lpstr>Measuring Radiation Damage (1 of 2)</vt:lpstr>
      <vt:lpstr>Measuring Radiation Damage (2 of 2)</vt:lpstr>
      <vt:lpstr>Dosimeters Measure Radiation Exposure</vt:lpstr>
      <vt:lpstr>Units of Radiation Measurement</vt:lpstr>
      <vt:lpstr>Radiation Exposure</vt:lpstr>
      <vt:lpstr>Average Annual Radiation Exposure in the United States (1 of 2)</vt:lpstr>
      <vt:lpstr>Average Annual Radiation Exposure in the United States (2 of 2)</vt:lpstr>
      <vt:lpstr>Radiation Sickness</vt:lpstr>
      <vt:lpstr>Lethal Doses of Radiation</vt:lpstr>
      <vt:lpstr>Chemistry Link to Health Radiation and Food (1 of 2)</vt:lpstr>
      <vt:lpstr>Chemistry Link to Health Radiation and Food (2 of 2)</vt:lpstr>
      <vt:lpstr>Learning Check 1</vt:lpstr>
      <vt:lpstr>Solution 1</vt:lpstr>
      <vt:lpstr>Learning Check 1</vt:lpstr>
      <vt:lpstr>Solution 1 (1 of 3)</vt:lpstr>
      <vt:lpstr>Solution 1 (2 of 3)</vt:lpstr>
      <vt:lpstr>Solution 1 (3 of 3)</vt:lpstr>
      <vt:lpstr>Positron Emission Superscript 0, sub plus 1, e</vt:lpstr>
      <vt:lpstr>Gamma Emission Superscript 0, Sub 0, Gamma.</vt:lpstr>
      <vt:lpstr>Summary of Radiation Types</vt:lpstr>
      <vt:lpstr>Producing Radioactive Isotopes</vt:lpstr>
      <vt:lpstr>Learning Check 2</vt:lpstr>
      <vt:lpstr>Solution 2 (1 of 3)</vt:lpstr>
      <vt:lpstr>Solution 2 (2 of 3)</vt:lpstr>
      <vt:lpstr>Solution 2 (3 of 3)</vt:lpstr>
      <vt:lpstr>5.4 Half-Life of a Radioisotope</vt:lpstr>
      <vt:lpstr>Half-Life of a Radioisotope</vt:lpstr>
      <vt:lpstr>Decay Curve</vt:lpstr>
      <vt:lpstr>Half-Lives of Radioisotopes (1 of 2)</vt:lpstr>
      <vt:lpstr>Half-Lives of Radioisotopes (2 of 2)</vt:lpstr>
      <vt:lpstr>Using Half-Lives of a Radioisotope</vt:lpstr>
      <vt:lpstr>Solution 1 (1 of 4)</vt:lpstr>
      <vt:lpstr>Solution 1 (2 of 4)</vt:lpstr>
      <vt:lpstr>Solution 1 (3 of 4)</vt:lpstr>
      <vt:lpstr>Solution 1 (4 of 4)</vt:lpstr>
      <vt:lpstr>Learning Check</vt:lpstr>
      <vt:lpstr>Solution 2 (1 of 4)</vt:lpstr>
      <vt:lpstr>Solution 2 (2 of 4)</vt:lpstr>
      <vt:lpstr>Solution 2 (3 of 4)</vt:lpstr>
      <vt:lpstr>Solution 2 (4 of 4)</vt:lpstr>
      <vt:lpstr>Chemistry Link to the Environment Dating Ancient Objects (1 of 3)</vt:lpstr>
      <vt:lpstr>Chemistry Link to the Environment Dating Ancient Objects (2 of 3)</vt:lpstr>
      <vt:lpstr>Chemistry Link to the Environment Dating Ancient Objects (3 of 3)</vt:lpstr>
      <vt:lpstr>5.5 Medical Applications Using Radioactivity</vt:lpstr>
      <vt:lpstr>Medical Applications of Radioisotopes</vt:lpstr>
      <vt:lpstr>Radioisotopes in Medicine (1 of 2)</vt:lpstr>
      <vt:lpstr>Radioisotopes in Medicine (2 of 2)</vt:lpstr>
      <vt:lpstr>Learning Check 1</vt:lpstr>
      <vt:lpstr>Solution 1</vt:lpstr>
      <vt:lpstr>Scans with Radioisotopes (1 of 2)</vt:lpstr>
      <vt:lpstr>Scans with Radioisotopes (2 of 2)</vt:lpstr>
      <vt:lpstr>Positron Emission Tomography (P E T) (1 of 2)</vt:lpstr>
      <vt:lpstr>Positron Emission Tomography (P E T) (2 of 2)</vt:lpstr>
      <vt:lpstr>Computed Tomography (C T)</vt:lpstr>
      <vt:lpstr>Magnetic Resonance Imaging (M R I)</vt:lpstr>
      <vt:lpstr>5.6 Nuclear Fission and Fusion</vt:lpstr>
      <vt:lpstr>Nuclear Fission (1 of 2)</vt:lpstr>
      <vt:lpstr>Nuclear Fission (2 of 2)</vt:lpstr>
      <vt:lpstr>Missing Mass: E = m c squared</vt:lpstr>
      <vt:lpstr>Chain Reaction (1 of 2)</vt:lpstr>
      <vt:lpstr>Chain Reaction (2 of 2)</vt:lpstr>
      <vt:lpstr>Nuclear Fusion (1 of 2)</vt:lpstr>
      <vt:lpstr>Nuclear Fusion (2 of 2)</vt:lpstr>
      <vt:lpstr>Chemistry Link to Environment Nuclear Power Plants (1 of 2)</vt:lpstr>
      <vt:lpstr>Chemistry Link to Environment Nuclear Power Plants (2 of 2)</vt:lpstr>
      <vt:lpstr>Learning Check 1</vt:lpstr>
      <vt:lpstr>Solution 1</vt:lpstr>
      <vt:lpstr>Learning Check 2</vt:lpstr>
      <vt:lpstr>Solution 2</vt:lpstr>
      <vt:lpstr>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 Alt text for images/math equations within table cells have been placed behind the object intentionally to provide a better screen reader user experience.</dc:description>
  <cp:lastModifiedBy>Mascotti, David P.</cp:lastModifiedBy>
  <cp:revision>808</cp:revision>
  <dcterms:modified xsi:type="dcterms:W3CDTF">2025-01-25T20:09:37Z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4912700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